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9" r:id="rId2"/>
    <p:sldId id="308" r:id="rId3"/>
    <p:sldId id="263" r:id="rId4"/>
    <p:sldId id="265" r:id="rId5"/>
    <p:sldId id="266" r:id="rId6"/>
    <p:sldId id="267" r:id="rId7"/>
    <p:sldId id="268" r:id="rId8"/>
    <p:sldId id="269" r:id="rId9"/>
    <p:sldId id="318" r:id="rId10"/>
    <p:sldId id="301" r:id="rId11"/>
    <p:sldId id="271" r:id="rId12"/>
    <p:sldId id="270" r:id="rId13"/>
    <p:sldId id="315" r:id="rId14"/>
    <p:sldId id="300" r:id="rId15"/>
    <p:sldId id="275" r:id="rId16"/>
    <p:sldId id="274" r:id="rId17"/>
    <p:sldId id="273" r:id="rId18"/>
    <p:sldId id="272" r:id="rId19"/>
    <p:sldId id="276" r:id="rId20"/>
    <p:sldId id="278" r:id="rId21"/>
    <p:sldId id="279" r:id="rId22"/>
    <p:sldId id="280" r:id="rId23"/>
    <p:sldId id="319" r:id="rId24"/>
    <p:sldId id="320" r:id="rId25"/>
    <p:sldId id="281" r:id="rId26"/>
    <p:sldId id="282" r:id="rId27"/>
    <p:sldId id="310" r:id="rId28"/>
    <p:sldId id="312" r:id="rId29"/>
    <p:sldId id="329" r:id="rId30"/>
    <p:sldId id="330" r:id="rId31"/>
    <p:sldId id="313" r:id="rId32"/>
    <p:sldId id="314" r:id="rId33"/>
    <p:sldId id="328" r:id="rId34"/>
    <p:sldId id="323" r:id="rId35"/>
    <p:sldId id="324" r:id="rId36"/>
    <p:sldId id="325" r:id="rId37"/>
    <p:sldId id="326" r:id="rId38"/>
    <p:sldId id="327" r:id="rId39"/>
    <p:sldId id="331" r:id="rId40"/>
    <p:sldId id="332" r:id="rId41"/>
    <p:sldId id="333" r:id="rId42"/>
    <p:sldId id="334" r:id="rId43"/>
    <p:sldId id="306" r:id="rId44"/>
    <p:sldId id="309" r:id="rId45"/>
    <p:sldId id="317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32" autoAdjust="0"/>
    <p:restoredTop sz="94714" autoAdjust="0"/>
  </p:normalViewPr>
  <p:slideViewPr>
    <p:cSldViewPr>
      <p:cViewPr>
        <p:scale>
          <a:sx n="100" d="100"/>
          <a:sy n="100" d="100"/>
        </p:scale>
        <p:origin x="-31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EB97ED8-11BA-4489-9D38-78D7ED9DFC0D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521B424-4EA5-4F35-94A4-A33F17B492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4634D9D-80C1-448F-A9E6-3832FD32231B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F734E85-7147-44F3-B04B-0AFDD1316169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0CED900-77B0-4D1D-966E-C0F16AB9569D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CB7C3-9DAF-44D2-9F7C-0DFE1D06AEBA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57583-6DDE-4AE2-BAB9-DB4F57A66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F6F73-0122-49D9-B500-42EF72D82671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71CC3-6E11-42C1-A542-2EBE5C489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303384-AF2B-46B6-8E36-A0C9A45E9F2D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478E9-9794-4C5A-B4A8-7F3FB9C37C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B34F2-29DE-4BDE-AE64-6ED5AA0965A2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A9C00-6E38-4D55-AE18-9E60CCF62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1B531-9DE9-425C-95A2-7C2A6AD2C113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D7B07-CFE8-402B-9A65-DDAACF9182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0B69B-8F1A-4FB2-B987-6536C37849C1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E787E-F632-4642-9CA0-E02C78F2FB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74804-41FC-4EDF-BE4F-95BE8FF7F76F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EC148-E26E-4531-8C9E-058BBD0FE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EB051-C74C-477E-9A39-71741D7B0E76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0C55F-EA29-477F-8498-34AA7E60E4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93CF9-2A77-4DE8-886F-C91EF289A40A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17389-6582-4526-968B-681947433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B2AB5-081B-4E79-89D9-D90CD40A44CA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CB21C-C6D3-46B0-A240-1ECB3DCF7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68223-6290-4199-B9F3-F46C529E424C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F5BD3D-52FA-4D3F-843E-BCEDD7AC3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1BBA6B3-8D7D-4B12-87F7-12F3A03D619A}" type="datetimeFigureOut">
              <a:rPr lang="en-US"/>
              <a:pPr>
                <a:defRPr/>
              </a:pPr>
              <a:t>07/01/2011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0F037F-8C8E-4D14-BDEE-3CC09E91E8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Extendable Desktop Search 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932" y="1819870"/>
            <a:ext cx="799013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400" b="1" dirty="0">
                <a:ln w="10541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Extendable Desktop 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3429000"/>
            <a:ext cx="22939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+mn-lt"/>
              </a:rPr>
              <a:t>K.Vineel Kumar </a:t>
            </a:r>
            <a:r>
              <a:rPr lang="en-US" b="1" dirty="0">
                <a:latin typeface="+mn-lt"/>
              </a:rPr>
              <a:t>Reddy</a:t>
            </a:r>
            <a:endParaRPr lang="en-US" b="1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Minimum Requirements for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2133600"/>
            <a:ext cx="5715000" cy="3508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2800" u="sng" dirty="0">
                <a:latin typeface="+mn-lt"/>
              </a:rPr>
              <a:t>Hardware Requirements: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+mn-lt"/>
              </a:rPr>
              <a:t>Processor:   Intel 1.6GHz   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+mn-lt"/>
              </a:rPr>
              <a:t>Memory:     256MB 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+mn-lt"/>
              </a:rPr>
              <a:t>Hard Disc:   10MB </a:t>
            </a:r>
          </a:p>
          <a:p>
            <a:pPr algn="just">
              <a:defRPr/>
            </a:pPr>
            <a:endParaRPr lang="en-US" sz="1400" dirty="0">
              <a:latin typeface="+mn-lt"/>
            </a:endParaRPr>
          </a:p>
          <a:p>
            <a:pPr algn="just">
              <a:defRPr/>
            </a:pPr>
            <a:endParaRPr lang="en-US" sz="1400" dirty="0">
              <a:latin typeface="+mn-lt"/>
            </a:endParaRPr>
          </a:p>
          <a:p>
            <a:pPr algn="just">
              <a:defRPr/>
            </a:pPr>
            <a:r>
              <a:rPr lang="en-US" sz="2800" u="sng" dirty="0">
                <a:latin typeface="+mn-lt"/>
              </a:rPr>
              <a:t>Software Requirements: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+mn-lt"/>
              </a:rPr>
              <a:t>OS:                 Windows NT(2000,XP)</a:t>
            </a: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+mn-lt"/>
              </a:rPr>
              <a:t>Framework: .NET 2.0</a:t>
            </a:r>
          </a:p>
          <a:p>
            <a:pPr algn="just"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Design and Implementation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1436688"/>
            <a:ext cx="8978900" cy="2308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1. .NET is </a:t>
            </a:r>
            <a:r>
              <a:rPr lang="en-US" sz="2400" b="1" i="1" dirty="0">
                <a:latin typeface="+mn-lt"/>
              </a:rPr>
              <a:t>cross language interoperable </a:t>
            </a:r>
            <a:r>
              <a:rPr lang="en-US" sz="2400" dirty="0">
                <a:latin typeface="+mn-lt"/>
              </a:rPr>
              <a:t>– which facilitates 3</a:t>
            </a:r>
            <a:r>
              <a:rPr lang="en-US" sz="2400" baseline="30000" dirty="0">
                <a:latin typeface="+mn-lt"/>
              </a:rPr>
              <a:t>rd</a:t>
            </a:r>
            <a:r>
              <a:rPr lang="en-US" sz="2400" dirty="0">
                <a:latin typeface="+mn-lt"/>
              </a:rPr>
              <a:t> parties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to write file parsers in any .NET aware languages (VB.NET,VC++.NET)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 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2. .NET provides better </a:t>
            </a:r>
            <a:r>
              <a:rPr lang="en-US" sz="2400" b="1" i="1" dirty="0">
                <a:latin typeface="+mn-lt"/>
              </a:rPr>
              <a:t>integration support </a:t>
            </a:r>
            <a:r>
              <a:rPr lang="en-US" sz="2400" dirty="0">
                <a:latin typeface="+mn-lt"/>
              </a:rPr>
              <a:t>to windows operating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system like access to windows registry, creating background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processes(scanning files for indexing ) etc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" y="838200"/>
            <a:ext cx="229552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i="1" u="sng" dirty="0">
                <a:latin typeface="+mn-lt"/>
              </a:rPr>
              <a:t>Technology Used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343400"/>
            <a:ext cx="34496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i="1" u="sng" dirty="0">
                <a:latin typeface="+mn-lt"/>
              </a:rPr>
              <a:t>Implementation Language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" y="4805363"/>
            <a:ext cx="8763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 C# is chosen as the language of implementation because of its 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strong support for </a:t>
            </a:r>
            <a:r>
              <a:rPr lang="en-US" sz="2400" b="1" i="1" dirty="0">
                <a:latin typeface="+mn-lt"/>
              </a:rPr>
              <a:t>component oriented programming </a:t>
            </a:r>
            <a:r>
              <a:rPr lang="en-US" sz="2400" dirty="0">
                <a:latin typeface="+mn-lt"/>
              </a:rPr>
              <a:t>paradigms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and </a:t>
            </a:r>
            <a:r>
              <a:rPr lang="en-US" sz="2400" b="1" i="1" dirty="0">
                <a:latin typeface="+mn-lt"/>
              </a:rPr>
              <a:t>versioning capabilities</a:t>
            </a:r>
            <a:r>
              <a:rPr lang="en-US" sz="2400" dirty="0">
                <a:latin typeface="+mn-lt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Software Modules in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400" y="2590800"/>
            <a:ext cx="4438650" cy="19383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Indexing Module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Content Parsers Module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File System Monitoring Module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File System Crawler Module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Query Builder Module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981200"/>
            <a:ext cx="24685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i="1" u="sng" dirty="0">
                <a:latin typeface="+mn-lt"/>
              </a:rPr>
              <a:t>Software Modules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D:\Vin-pro\Project\Formalities\Pics\2008-03-04_124904.jpg"/>
          <p:cNvPicPr>
            <a:picLocks noChangeAspect="1" noChangeArrowheads="1"/>
          </p:cNvPicPr>
          <p:nvPr/>
        </p:nvPicPr>
        <p:blipFill>
          <a:blip r:embed="rId2"/>
          <a:srcRect l="33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Magnetic Disk 7"/>
          <p:cNvSpPr/>
          <p:nvPr/>
        </p:nvSpPr>
        <p:spPr>
          <a:xfrm>
            <a:off x="4659313" y="3319463"/>
            <a:ext cx="990600" cy="45720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Indexes</a:t>
            </a:r>
          </a:p>
        </p:txBody>
      </p:sp>
      <p:sp>
        <p:nvSpPr>
          <p:cNvPr id="18" name="Title 50"/>
          <p:cNvSpPr txBox="1">
            <a:spLocks/>
          </p:cNvSpPr>
          <p:nvPr/>
        </p:nvSpPr>
        <p:spPr>
          <a:xfrm>
            <a:off x="0" y="1"/>
            <a:ext cx="9144000" cy="6857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dirty="0"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D</a:t>
            </a:r>
            <a:r>
              <a:rPr lang="en-US" sz="2400" dirty="0" err="1"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ata</a:t>
            </a:r>
            <a:r>
              <a:rPr lang="en-US" sz="2400" dirty="0"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 Flow diagram of Extendable Desktop Search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96913" y="2252663"/>
            <a:ext cx="18288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User chooses suitable UI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754313" y="2176463"/>
            <a:ext cx="15240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Enter the query by using GUI options</a:t>
            </a:r>
          </a:p>
        </p:txBody>
      </p:sp>
      <p:sp>
        <p:nvSpPr>
          <p:cNvPr id="113" name="Oval 112"/>
          <p:cNvSpPr/>
          <p:nvPr/>
        </p:nvSpPr>
        <p:spPr>
          <a:xfrm>
            <a:off x="4594225" y="1905000"/>
            <a:ext cx="1066800" cy="990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Process query by Query engine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7326313" y="2252663"/>
            <a:ext cx="1284287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Display Results</a:t>
            </a:r>
          </a:p>
        </p:txBody>
      </p:sp>
      <p:sp>
        <p:nvSpPr>
          <p:cNvPr id="162" name="Oval 161"/>
          <p:cNvSpPr/>
          <p:nvPr/>
        </p:nvSpPr>
        <p:spPr>
          <a:xfrm>
            <a:off x="5889625" y="1916113"/>
            <a:ext cx="1066800" cy="990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Process Results</a:t>
            </a:r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5192713" y="4572000"/>
            <a:ext cx="217487" cy="158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84" idx="0"/>
            <a:endCxn id="8" idx="3"/>
          </p:cNvCxnSpPr>
          <p:nvPr/>
        </p:nvCxnSpPr>
        <p:spPr>
          <a:xfrm rot="16200000" flipV="1">
            <a:off x="5875338" y="3055938"/>
            <a:ext cx="414337" cy="1855787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8" name="Flowchart: Magnetic Disk 177"/>
          <p:cNvSpPr/>
          <p:nvPr/>
        </p:nvSpPr>
        <p:spPr>
          <a:xfrm>
            <a:off x="2341563" y="5214938"/>
            <a:ext cx="990600" cy="30480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C:, D:, E:,…</a:t>
            </a:r>
          </a:p>
        </p:txBody>
      </p:sp>
      <p:cxnSp>
        <p:nvCxnSpPr>
          <p:cNvPr id="179" name="Straight Arrow Connector 178"/>
          <p:cNvCxnSpPr>
            <a:stCxn id="212" idx="3"/>
          </p:cNvCxnSpPr>
          <p:nvPr/>
        </p:nvCxnSpPr>
        <p:spPr>
          <a:xfrm>
            <a:off x="3590925" y="4572000"/>
            <a:ext cx="600075" cy="158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78" idx="1"/>
            <a:endCxn id="212" idx="2"/>
          </p:cNvCxnSpPr>
          <p:nvPr/>
        </p:nvCxnSpPr>
        <p:spPr>
          <a:xfrm rot="16200000" flipV="1">
            <a:off x="2587625" y="4965700"/>
            <a:ext cx="490538" cy="793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4191000" y="4191000"/>
            <a:ext cx="1001713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Files to be indexed</a:t>
            </a:r>
          </a:p>
        </p:txBody>
      </p:sp>
      <p:sp>
        <p:nvSpPr>
          <p:cNvPr id="183" name="Oval 182"/>
          <p:cNvSpPr/>
          <p:nvPr/>
        </p:nvSpPr>
        <p:spPr>
          <a:xfrm>
            <a:off x="5410200" y="4191000"/>
            <a:ext cx="9906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Content parser</a:t>
            </a:r>
          </a:p>
        </p:txBody>
      </p:sp>
      <p:sp>
        <p:nvSpPr>
          <p:cNvPr id="184" name="Oval 183"/>
          <p:cNvSpPr/>
          <p:nvPr/>
        </p:nvSpPr>
        <p:spPr>
          <a:xfrm>
            <a:off x="6553200" y="4191000"/>
            <a:ext cx="9144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Indexer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2066925" y="4419600"/>
            <a:ext cx="15240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File System Crawler</a:t>
            </a:r>
          </a:p>
        </p:txBody>
      </p:sp>
      <p:sp>
        <p:nvSpPr>
          <p:cNvPr id="11289" name="TextBox 248"/>
          <p:cNvSpPr txBox="1">
            <a:spLocks noChangeArrowheads="1"/>
          </p:cNvSpPr>
          <p:nvPr/>
        </p:nvSpPr>
        <p:spPr bwMode="auto">
          <a:xfrm>
            <a:off x="609600" y="1219200"/>
            <a:ext cx="5222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User activity flow between the modules </a:t>
            </a:r>
          </a:p>
        </p:txBody>
      </p:sp>
      <p:sp>
        <p:nvSpPr>
          <p:cNvPr id="11290" name="TextBox 249"/>
          <p:cNvSpPr txBox="1">
            <a:spLocks noChangeArrowheads="1"/>
          </p:cNvSpPr>
          <p:nvPr/>
        </p:nvSpPr>
        <p:spPr bwMode="auto">
          <a:xfrm>
            <a:off x="685800" y="6096000"/>
            <a:ext cx="57388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Data flow between internal system modules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32238" y="5205413"/>
            <a:ext cx="15240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File Monitor</a:t>
            </a:r>
          </a:p>
        </p:txBody>
      </p:sp>
      <p:cxnSp>
        <p:nvCxnSpPr>
          <p:cNvPr id="30" name="Straight Arrow Connector 29"/>
          <p:cNvCxnSpPr>
            <a:stCxn id="178" idx="4"/>
            <a:endCxn id="27" idx="1"/>
          </p:cNvCxnSpPr>
          <p:nvPr/>
        </p:nvCxnSpPr>
        <p:spPr>
          <a:xfrm flipV="1">
            <a:off x="3332163" y="5357813"/>
            <a:ext cx="600075" cy="9525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0"/>
          </p:cNvCxnSpPr>
          <p:nvPr/>
        </p:nvCxnSpPr>
        <p:spPr>
          <a:xfrm rot="16200000" flipV="1">
            <a:off x="4567237" y="5078413"/>
            <a:ext cx="252413" cy="158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400800" y="4572000"/>
            <a:ext cx="152400" cy="158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1" idx="3"/>
            <a:endCxn id="82" idx="1"/>
          </p:cNvCxnSpPr>
          <p:nvPr/>
        </p:nvCxnSpPr>
        <p:spPr>
          <a:xfrm>
            <a:off x="2525713" y="2405063"/>
            <a:ext cx="228600" cy="1587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2" idx="3"/>
            <a:endCxn id="113" idx="2"/>
          </p:cNvCxnSpPr>
          <p:nvPr/>
        </p:nvCxnSpPr>
        <p:spPr>
          <a:xfrm flipV="1">
            <a:off x="4278313" y="2400300"/>
            <a:ext cx="315912" cy="4763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4722813" y="3124200"/>
            <a:ext cx="458788" cy="1587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5400000" flipH="1" flipV="1">
            <a:off x="5030788" y="3124200"/>
            <a:ext cx="455612" cy="158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13" idx="6"/>
            <a:endCxn id="162" idx="2"/>
          </p:cNvCxnSpPr>
          <p:nvPr/>
        </p:nvCxnSpPr>
        <p:spPr>
          <a:xfrm>
            <a:off x="5661025" y="2400300"/>
            <a:ext cx="228600" cy="11113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62" idx="6"/>
            <a:endCxn id="158" idx="1"/>
          </p:cNvCxnSpPr>
          <p:nvPr/>
        </p:nvCxnSpPr>
        <p:spPr>
          <a:xfrm flipV="1">
            <a:off x="6956425" y="2405063"/>
            <a:ext cx="369888" cy="6350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85800" y="4419600"/>
            <a:ext cx="9906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System Boot</a:t>
            </a:r>
          </a:p>
        </p:txBody>
      </p:sp>
      <p:cxnSp>
        <p:nvCxnSpPr>
          <p:cNvPr id="32" name="Straight Arrow Connector 31"/>
          <p:cNvCxnSpPr>
            <a:stCxn id="31" idx="3"/>
            <a:endCxn id="212" idx="1"/>
          </p:cNvCxnSpPr>
          <p:nvPr/>
        </p:nvCxnSpPr>
        <p:spPr>
          <a:xfrm>
            <a:off x="1676400" y="4572000"/>
            <a:ext cx="390525" cy="158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Software Modules in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425" y="1882775"/>
            <a:ext cx="8626475" cy="2308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 algn="just">
              <a:buFontTx/>
              <a:buAutoNum type="arabicPeriod"/>
              <a:defRPr/>
            </a:pPr>
            <a:r>
              <a:rPr lang="en-US" sz="2400" dirty="0">
                <a:latin typeface="+mn-lt"/>
              </a:rPr>
              <a:t>It will scan the hard disc at regular intervals to collect the files </a:t>
            </a:r>
          </a:p>
          <a:p>
            <a:pPr marL="457200" indent="-457200" algn="just">
              <a:defRPr/>
            </a:pPr>
            <a:r>
              <a:rPr lang="en-US" sz="2400" dirty="0">
                <a:latin typeface="+mn-lt"/>
              </a:rPr>
              <a:t>       that need to be indexed and invokes the indexer to index them </a:t>
            </a:r>
          </a:p>
          <a:p>
            <a:pPr marL="342900" indent="-342900" algn="just">
              <a:defRPr/>
            </a:pPr>
            <a:endParaRPr lang="en-US" sz="2400" dirty="0">
              <a:latin typeface="+mn-lt"/>
            </a:endParaRPr>
          </a:p>
          <a:p>
            <a:pPr marL="342900" indent="-342900" algn="just">
              <a:buFontTx/>
              <a:buAutoNum type="arabicPeriod" startAt="2"/>
              <a:defRPr/>
            </a:pPr>
            <a:r>
              <a:rPr lang="en-US" sz="2400" dirty="0">
                <a:latin typeface="+mn-lt"/>
              </a:rPr>
              <a:t>  This module is designed to calculate the </a:t>
            </a:r>
            <a:r>
              <a:rPr lang="en-US" sz="2400" b="1" i="1" dirty="0">
                <a:latin typeface="+mn-lt"/>
              </a:rPr>
              <a:t>CPU’s idle time</a:t>
            </a:r>
            <a:r>
              <a:rPr lang="en-US" sz="2400" dirty="0">
                <a:latin typeface="+mn-lt"/>
              </a:rPr>
              <a:t> to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  schedule itself for the next scan.</a:t>
            </a:r>
          </a:p>
          <a:p>
            <a:pPr marL="342900" indent="-342900" algn="just">
              <a:buFontTx/>
              <a:buAutoNum type="arabicPeriod" startAt="2"/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990600"/>
            <a:ext cx="36512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i="1" u="sng" dirty="0">
                <a:latin typeface="+mn-lt"/>
              </a:rPr>
              <a:t>File System Crawler Module</a:t>
            </a:r>
          </a:p>
        </p:txBody>
      </p:sp>
      <p:pic>
        <p:nvPicPr>
          <p:cNvPr id="39938" name="Picture 2" descr="C:\Users\vineel\Desktop\filesystemcrawl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4343400"/>
            <a:ext cx="266700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Software Modules in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688" y="1447800"/>
            <a:ext cx="8972550" cy="2678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1.     It looks after the file system changes that have occurred due to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   creation, deletion, updating of files by the user. </a:t>
            </a:r>
          </a:p>
          <a:p>
            <a:pPr marL="342900" indent="-342900" algn="just">
              <a:defRPr/>
            </a:pPr>
            <a:endParaRPr lang="en-US" sz="2400" dirty="0">
              <a:latin typeface="+mn-lt"/>
            </a:endParaRPr>
          </a:p>
          <a:p>
            <a:pPr marL="342900" indent="-342900" algn="just">
              <a:buFontTx/>
              <a:buAutoNum type="arabicPeriod" startAt="2"/>
              <a:defRPr/>
            </a:pPr>
            <a:r>
              <a:rPr lang="en-US" sz="2400" dirty="0">
                <a:latin typeface="+mn-lt"/>
              </a:rPr>
              <a:t>   It will also monitor the open files that are being used by the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   currently running processes in the system, as these files are more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   likely to be modified (a file opened in notepad has more chance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   of getting modified than the files not opened by any process).</a:t>
            </a:r>
            <a:endParaRPr lang="en-US" sz="20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838200"/>
            <a:ext cx="40925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i="1" u="sng" dirty="0">
                <a:latin typeface="+mn-lt"/>
              </a:rPr>
              <a:t>File System Monitoring Module</a:t>
            </a:r>
          </a:p>
        </p:txBody>
      </p:sp>
      <p:pic>
        <p:nvPicPr>
          <p:cNvPr id="37890" name="Picture 2" descr="C:\Users\vineel\Desktop\FileSystemmonitoring.png"/>
          <p:cNvPicPr>
            <a:picLocks noChangeAspect="1" noChangeArrowheads="1"/>
          </p:cNvPicPr>
          <p:nvPr/>
        </p:nvPicPr>
        <p:blipFill>
          <a:blip r:embed="rId2"/>
          <a:srcRect l="1569" t="3463" r="2745" b="6494"/>
          <a:stretch>
            <a:fillRect/>
          </a:stretch>
        </p:blipFill>
        <p:spPr bwMode="auto">
          <a:xfrm>
            <a:off x="2133600" y="4495800"/>
            <a:ext cx="46482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Software Modules in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313" y="1449388"/>
            <a:ext cx="8888412" cy="304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buFontTx/>
              <a:buAutoNum type="arabicPeriod"/>
              <a:defRPr/>
            </a:pPr>
            <a:r>
              <a:rPr lang="en-US" sz="2400" dirty="0">
                <a:latin typeface="+mn-lt"/>
              </a:rPr>
              <a:t>This comprises of various parsers that can handle (parse) their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 respective file types.</a:t>
            </a:r>
          </a:p>
          <a:p>
            <a:pPr marL="342900" indent="-342900" algn="just">
              <a:defRPr/>
            </a:pPr>
            <a:endParaRPr lang="en-US" sz="2400" dirty="0">
              <a:latin typeface="+mn-lt"/>
            </a:endParaRP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2.  The input to this module is a file (parser specific) and the output is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 textual content, which will be fed as an input to the indexer. </a:t>
            </a:r>
          </a:p>
          <a:p>
            <a:pPr marL="342900" indent="-342900" algn="just">
              <a:defRPr/>
            </a:pPr>
            <a:endParaRPr lang="en-US" sz="2400" dirty="0">
              <a:latin typeface="+mn-lt"/>
            </a:endParaRP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3.   For example, if the input to it is an audio file then the output will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 be all metadata attributes like Album, Bit rate, composer etc </a:t>
            </a:r>
            <a:endParaRPr lang="en-US" sz="20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762000"/>
            <a:ext cx="30781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i="1" u="sng" dirty="0">
                <a:latin typeface="+mn-lt"/>
              </a:rPr>
              <a:t>Content Parser Module</a:t>
            </a:r>
          </a:p>
        </p:txBody>
      </p:sp>
      <p:pic>
        <p:nvPicPr>
          <p:cNvPr id="11269" name="Picture 2" descr="C:\Users\vineel\Desktop\2008-03-01_01015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029200"/>
            <a:ext cx="8656638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Software Modules in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188" y="1460500"/>
            <a:ext cx="8947834" cy="3785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1. This is the core component responsible for indexing the contents of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major document formats (.doc, .pdf), metadata attributes of audio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and other binary file formats. 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2. It will intelligently assign a </a:t>
            </a:r>
            <a:r>
              <a:rPr lang="en-US" sz="2400" b="1" i="1" dirty="0">
                <a:latin typeface="+mn-lt"/>
              </a:rPr>
              <a:t>ranking factor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latin typeface="+mn-lt"/>
              </a:rPr>
              <a:t> </a:t>
            </a:r>
            <a:r>
              <a:rPr lang="en-US" sz="2400" dirty="0">
                <a:latin typeface="+mn-lt"/>
              </a:rPr>
              <a:t>to the indexed files,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based on the number of times the file got updated/read. 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3. It filters unnecessary </a:t>
            </a:r>
            <a:r>
              <a:rPr lang="en-US" sz="2400" b="1" i="1" dirty="0">
                <a:latin typeface="+mn-lt"/>
              </a:rPr>
              <a:t>linguistic words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(an, the, in etc) from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being indexed by using </a:t>
            </a:r>
            <a:r>
              <a:rPr lang="en-US" sz="2400" b="1" i="1" dirty="0">
                <a:latin typeface="+mn-lt"/>
              </a:rPr>
              <a:t>Analyzers</a:t>
            </a:r>
            <a:r>
              <a:rPr lang="en-US" sz="2400" dirty="0">
                <a:latin typeface="+mn-lt"/>
              </a:rPr>
              <a:t>, this greatly reduces the size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of the indexes.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762000"/>
            <a:ext cx="22860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 u="sng" dirty="0">
                <a:latin typeface="+mn-lt"/>
              </a:rPr>
              <a:t>Indexing Module</a:t>
            </a:r>
          </a:p>
        </p:txBody>
      </p:sp>
      <p:pic>
        <p:nvPicPr>
          <p:cNvPr id="10245" name="Picture 2" descr="C:\Users\vineel\Desktop\Indexing_onl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3275" y="5257800"/>
            <a:ext cx="2447925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Software Modules in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1196975"/>
            <a:ext cx="9207500" cy="2308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 algn="just">
              <a:buFontTx/>
              <a:buAutoNum type="arabicPeriod"/>
              <a:defRPr/>
            </a:pPr>
            <a:r>
              <a:rPr lang="en-US" sz="2400" dirty="0">
                <a:latin typeface="+mn-lt"/>
              </a:rPr>
              <a:t>This module is the </a:t>
            </a:r>
            <a:r>
              <a:rPr lang="en-US" sz="2400" b="1" i="1" dirty="0">
                <a:latin typeface="+mn-lt"/>
              </a:rPr>
              <a:t>information retrieval component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of the software. </a:t>
            </a:r>
          </a:p>
          <a:p>
            <a:pPr marL="457200" indent="-457200" algn="just">
              <a:defRPr/>
            </a:pPr>
            <a:r>
              <a:rPr lang="en-US" sz="2400" dirty="0">
                <a:latin typeface="+mn-lt"/>
              </a:rPr>
              <a:t>       The input to this module is a query, which will be given by the user </a:t>
            </a:r>
          </a:p>
          <a:p>
            <a:pPr marL="457200" indent="-457200" algn="just">
              <a:defRPr/>
            </a:pPr>
            <a:r>
              <a:rPr lang="en-US" sz="2400" dirty="0">
                <a:latin typeface="+mn-lt"/>
              </a:rPr>
              <a:t>       by selecting various options in the GUI. 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marL="457200" indent="-457200" algn="just">
              <a:buFontTx/>
              <a:buAutoNum type="arabicPeriod" startAt="2"/>
              <a:defRPr/>
            </a:pPr>
            <a:r>
              <a:rPr lang="en-US" sz="2400" dirty="0">
                <a:latin typeface="+mn-lt"/>
              </a:rPr>
              <a:t>The given query is analyzed by this module and fetches the results </a:t>
            </a:r>
          </a:p>
          <a:p>
            <a:pPr marL="457200" indent="-457200" algn="just">
              <a:defRPr/>
            </a:pPr>
            <a:r>
              <a:rPr lang="en-US" sz="2400" dirty="0">
                <a:latin typeface="+mn-lt"/>
              </a:rPr>
              <a:t>       from the indexes according to their </a:t>
            </a:r>
            <a:r>
              <a:rPr lang="en-US" sz="2400" b="1" i="1" dirty="0">
                <a:latin typeface="+mn-lt"/>
              </a:rPr>
              <a:t>ranking</a:t>
            </a:r>
            <a:endParaRPr lang="en-US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685800"/>
            <a:ext cx="28781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i="1" u="sng" dirty="0">
                <a:latin typeface="+mn-lt"/>
              </a:rPr>
              <a:t>Query Engine Module</a:t>
            </a:r>
          </a:p>
        </p:txBody>
      </p:sp>
      <p:pic>
        <p:nvPicPr>
          <p:cNvPr id="18438" name="Picture 6" descr="D:\vin-pro\Project\Formalities\Pics\2008-02-25_1336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581400"/>
            <a:ext cx="75438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Extendable Desktop Search 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073150"/>
            <a:ext cx="8828088" cy="5632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b="1" dirty="0">
                <a:latin typeface="+mn-lt"/>
              </a:rPr>
              <a:t>Desktop search: </a:t>
            </a:r>
            <a:r>
              <a:rPr lang="en-US" sz="2400" i="1" dirty="0">
                <a:latin typeface="+mn-lt"/>
              </a:rPr>
              <a:t>It is a tool which searches the content of user’s</a:t>
            </a:r>
          </a:p>
          <a:p>
            <a:pPr algn="just">
              <a:defRPr/>
            </a:pPr>
            <a:r>
              <a:rPr lang="en-US" sz="2400" i="1" dirty="0">
                <a:latin typeface="+mn-lt"/>
              </a:rPr>
              <a:t>  		    files, web browser histories, text documents, </a:t>
            </a:r>
          </a:p>
          <a:p>
            <a:pPr algn="just">
              <a:defRPr/>
            </a:pPr>
            <a:r>
              <a:rPr lang="en-US" sz="2400" i="1" dirty="0">
                <a:latin typeface="+mn-lt"/>
              </a:rPr>
              <a:t>		    Audio files, images and video.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defRPr/>
            </a:pPr>
            <a:r>
              <a:rPr lang="en-US" sz="2400" b="1" u="sng" dirty="0">
                <a:latin typeface="+mn-lt"/>
              </a:rPr>
              <a:t>Objective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Nowadays with the increase in the size of hard disc, locating a file or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useful information in the system has become a tedious task , making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traditional searching process a futile exercise. 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To address this problem we are going for desktop search.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One of the main advantages of desktop search program is that search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results come up almost Instantaneously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User Interface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838" y="2286000"/>
            <a:ext cx="8174037" cy="2678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Extendable desktop search provides user interface for following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content types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Documents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Pictures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Audio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Video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User Interface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685800"/>
            <a:ext cx="8934450" cy="52625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i="1" u="sng" dirty="0">
                <a:latin typeface="+mn-lt"/>
              </a:rPr>
              <a:t>Documents</a:t>
            </a:r>
            <a:endParaRPr lang="en-US" sz="2400" i="1" u="sng" dirty="0">
              <a:latin typeface="+mn-lt"/>
            </a:endParaRPr>
          </a:p>
          <a:p>
            <a:pPr>
              <a:defRPr/>
            </a:pPr>
            <a:r>
              <a:rPr lang="en-US" sz="2400" dirty="0">
                <a:latin typeface="+mn-lt"/>
              </a:rPr>
              <a:t> This interface provides the user for searching files based on following </a:t>
            </a:r>
          </a:p>
          <a:p>
            <a:pPr>
              <a:defRPr/>
            </a:pPr>
            <a:r>
              <a:rPr lang="en-US" sz="2400" i="1" dirty="0">
                <a:latin typeface="+mn-lt"/>
              </a:rPr>
              <a:t> properties</a:t>
            </a:r>
            <a:r>
              <a:rPr lang="en-US" sz="2400" dirty="0">
                <a:latin typeface="+mn-lt"/>
              </a:rPr>
              <a:t> </a:t>
            </a:r>
          </a:p>
          <a:p>
            <a:pPr>
              <a:defRPr/>
            </a:pPr>
            <a:endParaRPr lang="en-US" sz="2400" i="1" dirty="0">
              <a:latin typeface="+mn-lt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File Name</a:t>
            </a:r>
            <a:endParaRPr lang="en-US" sz="2400" i="1" dirty="0">
              <a:latin typeface="+mn-lt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Size</a:t>
            </a:r>
            <a:endParaRPr lang="en-US" sz="2400" i="1" dirty="0">
              <a:latin typeface="+mn-lt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Type </a:t>
            </a:r>
            <a:endParaRPr lang="en-US" sz="2400" i="1" dirty="0">
              <a:latin typeface="+mn-lt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Date</a:t>
            </a:r>
            <a:endParaRPr lang="en-US" sz="2400" i="1" dirty="0">
              <a:latin typeface="+mn-lt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Content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Company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Description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Version</a:t>
            </a:r>
          </a:p>
          <a:p>
            <a:pPr marL="800100" lvl="1" indent="-342900">
              <a:defRPr/>
            </a:pPr>
            <a:endParaRPr lang="en-US" sz="2400" b="1" i="1" dirty="0">
              <a:latin typeface="+mn-lt"/>
            </a:endParaRPr>
          </a:p>
          <a:p>
            <a:pPr marL="800100" lvl="1" indent="-342900">
              <a:defRPr/>
            </a:pPr>
            <a:endParaRPr lang="en-US" sz="2400" b="1" i="1" dirty="0">
              <a:latin typeface="+mn-lt"/>
            </a:endParaRPr>
          </a:p>
        </p:txBody>
      </p:sp>
      <p:pic>
        <p:nvPicPr>
          <p:cNvPr id="22532" name="Picture 5" descr="C:\Documents and Settings\Vineel\Desktop\docU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76400"/>
            <a:ext cx="62103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User Interface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600200"/>
            <a:ext cx="8262938" cy="41544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The important property of this interface is the Content property,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this field is responsible for querying the documents based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on their contents. 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The application can handle following documents formats.</a:t>
            </a:r>
            <a:endParaRPr lang="en-US" sz="24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 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Microsoft Word Documents(doc)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Adobe Portable Document Format(</a:t>
            </a:r>
            <a:r>
              <a:rPr lang="en-US" sz="2400" dirty="0" err="1">
                <a:latin typeface="+mn-lt"/>
              </a:rPr>
              <a:t>pdf</a:t>
            </a:r>
            <a:r>
              <a:rPr lang="en-US" sz="2400" dirty="0">
                <a:latin typeface="+mn-lt"/>
              </a:rPr>
              <a:t>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Web Documents (Html, Htm 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Compressed Files(rar,zip,gzip,bz2)</a:t>
            </a:r>
            <a:endParaRPr lang="en-US" sz="24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 </a:t>
            </a:r>
            <a:endParaRPr lang="en-US" sz="2400" i="1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User Interface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750" y="663575"/>
            <a:ext cx="8328025" cy="4894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b="1" i="1" u="sng" dirty="0">
                <a:latin typeface="+mn-lt"/>
              </a:rPr>
              <a:t>Audio and Video</a:t>
            </a:r>
            <a:endParaRPr lang="en-US" sz="2400" i="1" u="sng" dirty="0">
              <a:latin typeface="+mn-lt"/>
            </a:endParaRP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 This interface provides the user for searching audio files base on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following </a:t>
            </a:r>
            <a:r>
              <a:rPr lang="en-US" sz="2400" i="1" dirty="0">
                <a:latin typeface="+mn-lt"/>
              </a:rPr>
              <a:t>properties</a:t>
            </a:r>
            <a:r>
              <a:rPr lang="en-US" sz="2400" dirty="0">
                <a:latin typeface="+mn-lt"/>
              </a:rPr>
              <a:t> </a:t>
            </a:r>
          </a:p>
          <a:p>
            <a:pPr algn="just">
              <a:defRPr/>
            </a:pP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File Name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Size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Date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Duration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Title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Artist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Album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Genre</a:t>
            </a:r>
          </a:p>
        </p:txBody>
      </p:sp>
      <p:pic>
        <p:nvPicPr>
          <p:cNvPr id="24580" name="Picture 5" descr="C:\Documents and Settings\Vineel\Desktop\audioU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209800"/>
            <a:ext cx="609600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User Interface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600" y="1266825"/>
            <a:ext cx="8026400" cy="4524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This interface gives the user full control in searching audio and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video files based on various metadata properties.</a:t>
            </a:r>
            <a:endParaRPr lang="en-US" sz="24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 </a:t>
            </a:r>
            <a:endParaRPr lang="en-US" sz="24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The application can handle following audio and video formats.</a:t>
            </a:r>
            <a:endParaRPr lang="en-US" sz="24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 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MPEG Layer-3 (mp3)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Waveform audio (wav)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Ogg Vorbis (ogg)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Windows Media Audio (wma)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Audio Video Interleave (avi)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MPEG-4 (mp4)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Windows Media Video (wmv)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User Interface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63575"/>
            <a:ext cx="8477250" cy="4032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b="1" i="1" u="sng" dirty="0">
                <a:latin typeface="+mn-lt"/>
              </a:rPr>
              <a:t>Pictures</a:t>
            </a:r>
            <a:r>
              <a:rPr lang="en-US" sz="1600" b="1" dirty="0">
                <a:latin typeface="+mn-lt"/>
              </a:rPr>
              <a:t> </a:t>
            </a:r>
            <a:endParaRPr lang="en-US" sz="1600" i="1" dirty="0">
              <a:latin typeface="+mn-lt"/>
            </a:endParaRPr>
          </a:p>
          <a:p>
            <a:pPr algn="just">
              <a:defRPr/>
            </a:pPr>
            <a:r>
              <a:rPr lang="en-US" sz="1600" dirty="0">
                <a:latin typeface="+mn-lt"/>
              </a:rPr>
              <a:t> </a:t>
            </a:r>
            <a:endParaRPr lang="en-US" sz="16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This interface provides the user for searching image files based on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following </a:t>
            </a:r>
            <a:r>
              <a:rPr lang="en-US" sz="2400" i="1" dirty="0">
                <a:latin typeface="+mn-lt"/>
              </a:rPr>
              <a:t>properties</a:t>
            </a:r>
            <a:r>
              <a:rPr lang="en-US" sz="2400" dirty="0">
                <a:latin typeface="+mn-lt"/>
              </a:rPr>
              <a:t> </a:t>
            </a:r>
          </a:p>
          <a:p>
            <a:pPr algn="just">
              <a:defRPr/>
            </a:pP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File Name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Size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Date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Type 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Dimension</a:t>
            </a: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b="1" i="1" dirty="0">
                <a:latin typeface="+mn-lt"/>
              </a:rPr>
              <a:t>Resolution</a:t>
            </a:r>
          </a:p>
        </p:txBody>
      </p:sp>
      <p:pic>
        <p:nvPicPr>
          <p:cNvPr id="26628" name="Picture 5" descr="C:\Documents and Settings\Vineel\Desktop\picU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133600"/>
            <a:ext cx="6400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User Interface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8" y="990600"/>
            <a:ext cx="7826375" cy="5632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Dimension field is responsible for querying the images based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on their Dimension (Height, Width).</a:t>
            </a:r>
          </a:p>
          <a:p>
            <a:pPr algn="just">
              <a:defRPr/>
            </a:pPr>
            <a:endParaRPr lang="en-US" sz="24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Resolution field is responsible for querying the images based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on its resolution (both horizontal and vertical)</a:t>
            </a:r>
          </a:p>
          <a:p>
            <a:pPr algn="just">
              <a:defRPr/>
            </a:pPr>
            <a:endParaRPr lang="en-US" sz="24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The application can handle following image formats.</a:t>
            </a:r>
            <a:endParaRPr lang="en-US" sz="24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 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Bitmap (bmp)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Graphics Interchange Format(gif)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Joint Photographic Experts Group Format(jpeg)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Portable Network Graphics (png)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Tag Image File Format (tiff)</a:t>
            </a:r>
            <a:endParaRPr lang="en-US" sz="2400" i="1" dirty="0">
              <a:latin typeface="+mn-lt"/>
            </a:endParaRPr>
          </a:p>
          <a:p>
            <a:pPr marL="800100" lvl="1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Exchangeable Image File(</a:t>
            </a:r>
            <a:r>
              <a:rPr lang="en-US" sz="2400" dirty="0" err="1">
                <a:latin typeface="+mn-lt"/>
              </a:rPr>
              <a:t>exif</a:t>
            </a:r>
            <a:r>
              <a:rPr lang="en-US" sz="2400" dirty="0">
                <a:latin typeface="+mn-lt"/>
              </a:rPr>
              <a:t>)</a:t>
            </a:r>
            <a:endParaRPr lang="en-US" sz="2400" i="1" dirty="0">
              <a:latin typeface="+mn-lt"/>
            </a:endParaRPr>
          </a:p>
          <a:p>
            <a:pPr algn="just">
              <a:defRPr/>
            </a:pPr>
            <a:r>
              <a:rPr lang="en-US" sz="2400" dirty="0">
                <a:latin typeface="+mn-lt"/>
              </a:rPr>
              <a:t> </a:t>
            </a:r>
            <a:endParaRPr lang="en-US" sz="2400" i="1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Implementation of File System Crawler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846138"/>
            <a:ext cx="8955088" cy="1570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 This module will perform a sequential file system scan for the files </a:t>
            </a:r>
          </a:p>
          <a:p>
            <a:pPr marL="342900" indent="-342900">
              <a:defRPr/>
            </a:pPr>
            <a:r>
              <a:rPr lang="en-US" sz="2400" dirty="0">
                <a:latin typeface="+mn-lt"/>
              </a:rPr>
              <a:t>       that need to be indexed</a:t>
            </a:r>
          </a:p>
          <a:p>
            <a:pPr marL="457200" indent="-457200">
              <a:buFontTx/>
              <a:buAutoNum type="arabicPeriod" startAt="2"/>
              <a:defRPr/>
            </a:pPr>
            <a:r>
              <a:rPr lang="en-US" sz="2400" dirty="0">
                <a:latin typeface="+mn-lt"/>
              </a:rPr>
              <a:t>The built-in scheduler monitors the system resources and </a:t>
            </a:r>
          </a:p>
          <a:p>
            <a:pPr marL="457200" indent="-457200">
              <a:defRPr/>
            </a:pPr>
            <a:r>
              <a:rPr lang="en-US" sz="2400" dirty="0">
                <a:latin typeface="+mn-lt"/>
              </a:rPr>
              <a:t>       accordingly starts the crawler based on the availability of resources</a:t>
            </a:r>
          </a:p>
        </p:txBody>
      </p:sp>
      <p:pic>
        <p:nvPicPr>
          <p:cNvPr id="57347" name="Picture 3" descr="D:\vin-pro\Project\Formalities\Pics\FSCrawl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447925"/>
            <a:ext cx="6791325" cy="433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Flowchart of File System Crawler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28800" y="1524000"/>
            <a:ext cx="914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Start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23975" y="2076450"/>
            <a:ext cx="1916113" cy="446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Enumerate all the volumes that need to be crawled</a:t>
            </a:r>
          </a:p>
        </p:txBody>
      </p:sp>
      <p:cxnSp>
        <p:nvCxnSpPr>
          <p:cNvPr id="35" name="Straight Arrow Connector 34"/>
          <p:cNvCxnSpPr>
            <a:stCxn id="24" idx="2"/>
            <a:endCxn id="26" idx="0"/>
          </p:cNvCxnSpPr>
          <p:nvPr/>
        </p:nvCxnSpPr>
        <p:spPr>
          <a:xfrm rot="5400000">
            <a:off x="2160588" y="1951037"/>
            <a:ext cx="24765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26" idx="2"/>
            <a:endCxn id="23" idx="0"/>
          </p:cNvCxnSpPr>
          <p:nvPr/>
        </p:nvCxnSpPr>
        <p:spPr>
          <a:xfrm rot="5400000">
            <a:off x="2171700" y="2617788"/>
            <a:ext cx="206375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6" name="Rectangle 85"/>
          <p:cNvSpPr/>
          <p:nvPr/>
        </p:nvSpPr>
        <p:spPr>
          <a:xfrm>
            <a:off x="962025" y="3400425"/>
            <a:ext cx="26289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Perform a tree traversal on the volume that need to be crawled</a:t>
            </a:r>
          </a:p>
        </p:txBody>
      </p:sp>
      <p:cxnSp>
        <p:nvCxnSpPr>
          <p:cNvPr id="96" name="Straight Arrow Connector 95"/>
          <p:cNvCxnSpPr>
            <a:stCxn id="86" idx="2"/>
            <a:endCxn id="29" idx="0"/>
          </p:cNvCxnSpPr>
          <p:nvPr/>
        </p:nvCxnSpPr>
        <p:spPr>
          <a:xfrm rot="16200000" flipH="1">
            <a:off x="2152650" y="3981450"/>
            <a:ext cx="2571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>
            <a:stCxn id="66" idx="2"/>
            <a:endCxn id="107" idx="0"/>
          </p:cNvCxnSpPr>
          <p:nvPr/>
        </p:nvCxnSpPr>
        <p:spPr>
          <a:xfrm rot="5400000">
            <a:off x="6700044" y="3766344"/>
            <a:ext cx="381000" cy="11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07" name="Rounded Rectangle 106"/>
          <p:cNvSpPr/>
          <p:nvPr/>
        </p:nvSpPr>
        <p:spPr>
          <a:xfrm>
            <a:off x="6400800" y="3962400"/>
            <a:ext cx="968375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Stop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104900" y="2728913"/>
            <a:ext cx="2324100" cy="4460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Create  an instance of the indexer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753100" y="3138488"/>
            <a:ext cx="2286000" cy="4429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Invoke the indexer with the metadata attributes as input</a:t>
            </a:r>
          </a:p>
        </p:txBody>
      </p:sp>
      <p:cxnSp>
        <p:nvCxnSpPr>
          <p:cNvPr id="52" name="Straight Arrow Connector 51"/>
          <p:cNvCxnSpPr>
            <a:stCxn id="23" idx="2"/>
            <a:endCxn id="86" idx="0"/>
          </p:cNvCxnSpPr>
          <p:nvPr/>
        </p:nvCxnSpPr>
        <p:spPr>
          <a:xfrm rot="16200000" flipH="1">
            <a:off x="2159000" y="3282950"/>
            <a:ext cx="22542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5" name="Flowchart: Connector 94"/>
          <p:cNvSpPr/>
          <p:nvPr/>
        </p:nvSpPr>
        <p:spPr>
          <a:xfrm>
            <a:off x="6657975" y="2219325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2</a:t>
            </a:r>
          </a:p>
        </p:txBody>
      </p:sp>
      <p:cxnSp>
        <p:nvCxnSpPr>
          <p:cNvPr id="98" name="Straight Arrow Connector 97"/>
          <p:cNvCxnSpPr>
            <a:stCxn id="95" idx="4"/>
            <a:endCxn id="66" idx="0"/>
          </p:cNvCxnSpPr>
          <p:nvPr/>
        </p:nvCxnSpPr>
        <p:spPr>
          <a:xfrm rot="16200000" flipH="1">
            <a:off x="6660356" y="2902744"/>
            <a:ext cx="461963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9" name="Diamond 28"/>
          <p:cNvSpPr/>
          <p:nvPr/>
        </p:nvSpPr>
        <p:spPr>
          <a:xfrm>
            <a:off x="1752600" y="4114800"/>
            <a:ext cx="1066800" cy="6096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Is File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52500" y="5105400"/>
            <a:ext cx="26289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Analyze the extension and invoke the appropriate parser to extract the metadata attributes</a:t>
            </a:r>
          </a:p>
        </p:txBody>
      </p:sp>
      <p:cxnSp>
        <p:nvCxnSpPr>
          <p:cNvPr id="34" name="Straight Arrow Connector 33"/>
          <p:cNvCxnSpPr>
            <a:stCxn id="29" idx="2"/>
            <a:endCxn id="32" idx="0"/>
          </p:cNvCxnSpPr>
          <p:nvPr/>
        </p:nvCxnSpPr>
        <p:spPr>
          <a:xfrm rot="5400000">
            <a:off x="2085975" y="4905375"/>
            <a:ext cx="381000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6" name="Elbow Connector 45"/>
          <p:cNvCxnSpPr>
            <a:stCxn id="29" idx="1"/>
            <a:endCxn id="86" idx="1"/>
          </p:cNvCxnSpPr>
          <p:nvPr/>
        </p:nvCxnSpPr>
        <p:spPr>
          <a:xfrm rot="10800000">
            <a:off x="962025" y="3629025"/>
            <a:ext cx="790575" cy="790575"/>
          </a:xfrm>
          <a:prstGeom prst="bentConnector3">
            <a:avLst>
              <a:gd name="adj1" fmla="val 128916"/>
            </a:avLst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TextBox 46"/>
          <p:cNvSpPr txBox="1"/>
          <p:nvPr/>
        </p:nvSpPr>
        <p:spPr>
          <a:xfrm>
            <a:off x="1143000" y="4114800"/>
            <a:ext cx="357188" cy="2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050" dirty="0"/>
              <a:t>No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62200" y="4775200"/>
            <a:ext cx="381000" cy="2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050" dirty="0"/>
              <a:t>Yes</a:t>
            </a:r>
          </a:p>
        </p:txBody>
      </p:sp>
      <p:sp>
        <p:nvSpPr>
          <p:cNvPr id="54" name="Flowchart: Connector 53"/>
          <p:cNvSpPr/>
          <p:nvPr/>
        </p:nvSpPr>
        <p:spPr>
          <a:xfrm>
            <a:off x="2038350" y="59436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2</a:t>
            </a:r>
          </a:p>
        </p:txBody>
      </p:sp>
      <p:cxnSp>
        <p:nvCxnSpPr>
          <p:cNvPr id="56" name="Straight Arrow Connector 55"/>
          <p:cNvCxnSpPr>
            <a:stCxn id="32" idx="2"/>
            <a:endCxn id="54" idx="0"/>
          </p:cNvCxnSpPr>
          <p:nvPr/>
        </p:nvCxnSpPr>
        <p:spPr>
          <a:xfrm rot="5400000">
            <a:off x="2114551" y="5791200"/>
            <a:ext cx="3048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67" name="Flowchart: Connector 66"/>
          <p:cNvSpPr/>
          <p:nvPr/>
        </p:nvSpPr>
        <p:spPr>
          <a:xfrm>
            <a:off x="4057650" y="3400425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1</a:t>
            </a:r>
          </a:p>
        </p:txBody>
      </p:sp>
      <p:cxnSp>
        <p:nvCxnSpPr>
          <p:cNvPr id="69" name="Straight Arrow Connector 68"/>
          <p:cNvCxnSpPr>
            <a:stCxn id="86" idx="3"/>
            <a:endCxn id="67" idx="2"/>
          </p:cNvCxnSpPr>
          <p:nvPr/>
        </p:nvCxnSpPr>
        <p:spPr>
          <a:xfrm>
            <a:off x="3590925" y="3629025"/>
            <a:ext cx="46672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74" name="Flowchart: Connector 73"/>
          <p:cNvSpPr/>
          <p:nvPr/>
        </p:nvSpPr>
        <p:spPr>
          <a:xfrm>
            <a:off x="8458200" y="31242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1</a:t>
            </a:r>
          </a:p>
        </p:txBody>
      </p:sp>
      <p:cxnSp>
        <p:nvCxnSpPr>
          <p:cNvPr id="77" name="Straight Arrow Connector 76"/>
          <p:cNvCxnSpPr>
            <a:stCxn id="66" idx="3"/>
            <a:endCxn id="74" idx="2"/>
          </p:cNvCxnSpPr>
          <p:nvPr/>
        </p:nvCxnSpPr>
        <p:spPr>
          <a:xfrm flipV="1">
            <a:off x="8039100" y="3352800"/>
            <a:ext cx="4191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Implementation of File System Monitor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7651" name="Picture 8" descr="C:\Users\vineel\Desktop\Pictur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76600"/>
            <a:ext cx="76962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1000" y="674688"/>
            <a:ext cx="8655050" cy="2308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It contains a list of monitors whose activities should be analyzed. </a:t>
            </a:r>
          </a:p>
          <a:p>
            <a:pPr marL="342900" indent="-342900" algn="just">
              <a:buFontTx/>
              <a:buAutoNum type="arabicPeriod" startAt="2"/>
              <a:defRPr/>
            </a:pPr>
            <a:r>
              <a:rPr lang="en-US" sz="2400" dirty="0">
                <a:latin typeface="+mn-lt"/>
              </a:rPr>
              <a:t>Each FileSystemWatcher monitors the file system activities and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captures file delete, create, change and rename events.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3.  Finally the path to the event and the operation type is stored in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create, rename, delete lists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Limitations of windows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051" name="Picture 8" descr="p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447800"/>
            <a:ext cx="800100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09600" y="914400"/>
            <a:ext cx="79914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1. There is no way to query files based on their </a:t>
            </a:r>
            <a:r>
              <a:rPr lang="en-US" sz="2400" b="1" i="1" dirty="0">
                <a:latin typeface="+mn-lt"/>
              </a:rPr>
              <a:t>company name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Flowchart of File System Monitor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02050" y="752475"/>
            <a:ext cx="990600" cy="28257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Start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28975" y="1273175"/>
            <a:ext cx="1916113" cy="446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Register the volumes to be notified for FS activities</a:t>
            </a:r>
          </a:p>
        </p:txBody>
      </p:sp>
      <p:cxnSp>
        <p:nvCxnSpPr>
          <p:cNvPr id="35" name="Straight Arrow Connector 34"/>
          <p:cNvCxnSpPr>
            <a:stCxn id="24" idx="2"/>
            <a:endCxn id="26" idx="0"/>
          </p:cNvCxnSpPr>
          <p:nvPr/>
        </p:nvCxnSpPr>
        <p:spPr>
          <a:xfrm rot="5400000">
            <a:off x="4073525" y="1149350"/>
            <a:ext cx="23812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26" idx="2"/>
            <a:endCxn id="23" idx="0"/>
          </p:cNvCxnSpPr>
          <p:nvPr/>
        </p:nvCxnSpPr>
        <p:spPr>
          <a:xfrm rot="5400000">
            <a:off x="4055269" y="1835944"/>
            <a:ext cx="249237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6" name="Rectangle 85"/>
          <p:cNvSpPr/>
          <p:nvPr/>
        </p:nvSpPr>
        <p:spPr>
          <a:xfrm>
            <a:off x="3076575" y="2667000"/>
            <a:ext cx="22098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Filter the data to obtain the relevant information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62250" y="1968500"/>
            <a:ext cx="2819400" cy="446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Handle each notification with its own delegate method</a:t>
            </a:r>
          </a:p>
        </p:txBody>
      </p:sp>
      <p:cxnSp>
        <p:nvCxnSpPr>
          <p:cNvPr id="53" name="Straight Arrow Connector 52"/>
          <p:cNvCxnSpPr>
            <a:stCxn id="25" idx="3"/>
            <a:endCxn id="42" idx="1"/>
          </p:cNvCxnSpPr>
          <p:nvPr/>
        </p:nvCxnSpPr>
        <p:spPr>
          <a:xfrm>
            <a:off x="5105400" y="3657600"/>
            <a:ext cx="1089025" cy="17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5" name="Flowchart: Decision 24"/>
          <p:cNvSpPr/>
          <p:nvPr/>
        </p:nvSpPr>
        <p:spPr>
          <a:xfrm>
            <a:off x="3276600" y="3352800"/>
            <a:ext cx="1828800" cy="60960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Notification Type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94425" y="3484563"/>
            <a:ext cx="20574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Add the file path to ‘</a:t>
            </a:r>
            <a:r>
              <a:rPr lang="en-US" sz="1200" i="1" dirty="0"/>
              <a:t>create queue’</a:t>
            </a:r>
            <a:r>
              <a:rPr lang="en-US" sz="1200" dirty="0"/>
              <a:t> list</a:t>
            </a:r>
            <a:endParaRPr lang="en-US" sz="1200" i="1" dirty="0"/>
          </a:p>
        </p:txBody>
      </p:sp>
      <p:sp>
        <p:nvSpPr>
          <p:cNvPr id="40972" name="TextBox 47"/>
          <p:cNvSpPr txBox="1">
            <a:spLocks noChangeArrowheads="1"/>
          </p:cNvSpPr>
          <p:nvPr/>
        </p:nvSpPr>
        <p:spPr bwMode="auto">
          <a:xfrm>
            <a:off x="5257800" y="3352800"/>
            <a:ext cx="673100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200"/>
              <a:t>Created</a:t>
            </a:r>
          </a:p>
        </p:txBody>
      </p:sp>
      <p:sp>
        <p:nvSpPr>
          <p:cNvPr id="40973" name="TextBox 61"/>
          <p:cNvSpPr txBox="1">
            <a:spLocks noChangeArrowheads="1"/>
          </p:cNvSpPr>
          <p:nvPr/>
        </p:nvSpPr>
        <p:spPr bwMode="auto">
          <a:xfrm>
            <a:off x="2220913" y="3352800"/>
            <a:ext cx="674687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/>
              <a:t>Deleted</a:t>
            </a:r>
          </a:p>
        </p:txBody>
      </p:sp>
      <p:sp>
        <p:nvSpPr>
          <p:cNvPr id="18" name="Diamond 17"/>
          <p:cNvSpPr/>
          <p:nvPr/>
        </p:nvSpPr>
        <p:spPr>
          <a:xfrm>
            <a:off x="762000" y="4038600"/>
            <a:ext cx="2286000" cy="11430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Check whether  the deleted file is in create queue</a:t>
            </a:r>
          </a:p>
        </p:txBody>
      </p:sp>
      <p:cxnSp>
        <p:nvCxnSpPr>
          <p:cNvPr id="20" name="Shape 19"/>
          <p:cNvCxnSpPr>
            <a:stCxn id="25" idx="1"/>
            <a:endCxn id="18" idx="0"/>
          </p:cNvCxnSpPr>
          <p:nvPr/>
        </p:nvCxnSpPr>
        <p:spPr>
          <a:xfrm rot="10800000" flipV="1">
            <a:off x="1905000" y="3657600"/>
            <a:ext cx="1371600" cy="3810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8" name="Rectangle 27"/>
          <p:cNvSpPr/>
          <p:nvPr/>
        </p:nvSpPr>
        <p:spPr>
          <a:xfrm>
            <a:off x="6172200" y="3995738"/>
            <a:ext cx="2079625" cy="3921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Add the file path to ‘rename</a:t>
            </a:r>
            <a:r>
              <a:rPr lang="en-US" sz="1200" i="1" dirty="0"/>
              <a:t> queue’</a:t>
            </a:r>
            <a:r>
              <a:rPr lang="en-US" sz="1200" dirty="0"/>
              <a:t> list</a:t>
            </a:r>
          </a:p>
        </p:txBody>
      </p:sp>
      <p:cxnSp>
        <p:nvCxnSpPr>
          <p:cNvPr id="33" name="Shape 32"/>
          <p:cNvCxnSpPr>
            <a:stCxn id="25" idx="2"/>
            <a:endCxn id="28" idx="1"/>
          </p:cNvCxnSpPr>
          <p:nvPr/>
        </p:nvCxnSpPr>
        <p:spPr>
          <a:xfrm rot="16200000" flipH="1">
            <a:off x="5067300" y="3086100"/>
            <a:ext cx="228600" cy="19812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0978" name="TextBox 36"/>
          <p:cNvSpPr txBox="1">
            <a:spLocks noChangeArrowheads="1"/>
          </p:cNvSpPr>
          <p:nvPr/>
        </p:nvSpPr>
        <p:spPr bwMode="auto">
          <a:xfrm>
            <a:off x="4943475" y="3886200"/>
            <a:ext cx="847725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/>
              <a:t>Renamed</a:t>
            </a:r>
            <a:endParaRPr lang="en-US" sz="1100" dirty="0"/>
          </a:p>
        </p:txBody>
      </p:sp>
      <p:sp>
        <p:nvSpPr>
          <p:cNvPr id="39" name="Rectangle 38"/>
          <p:cNvSpPr/>
          <p:nvPr/>
        </p:nvSpPr>
        <p:spPr>
          <a:xfrm>
            <a:off x="4048125" y="4371975"/>
            <a:ext cx="19812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Delete the file path from </a:t>
            </a:r>
            <a:r>
              <a:rPr lang="en-US" sz="1200" i="1" dirty="0"/>
              <a:t>‘create queue’ </a:t>
            </a:r>
            <a:r>
              <a:rPr lang="en-US" sz="1200" dirty="0"/>
              <a:t>list</a:t>
            </a:r>
          </a:p>
        </p:txBody>
      </p:sp>
      <p:cxnSp>
        <p:nvCxnSpPr>
          <p:cNvPr id="44" name="Straight Arrow Connector 43"/>
          <p:cNvCxnSpPr>
            <a:stCxn id="18" idx="3"/>
            <a:endCxn id="39" idx="1"/>
          </p:cNvCxnSpPr>
          <p:nvPr/>
        </p:nvCxnSpPr>
        <p:spPr>
          <a:xfrm flipV="1">
            <a:off x="3048000" y="4600575"/>
            <a:ext cx="100012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0981" name="TextBox 45"/>
          <p:cNvSpPr txBox="1">
            <a:spLocks noChangeArrowheads="1"/>
          </p:cNvSpPr>
          <p:nvPr/>
        </p:nvSpPr>
        <p:spPr bwMode="auto">
          <a:xfrm>
            <a:off x="3298825" y="4648200"/>
            <a:ext cx="434975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/>
              <a:t>Yes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49313" y="5486400"/>
            <a:ext cx="21336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Add the file path to </a:t>
            </a:r>
            <a:r>
              <a:rPr lang="en-US" sz="1200" i="1" dirty="0"/>
              <a:t>‘delete queue’ </a:t>
            </a:r>
            <a:r>
              <a:rPr lang="en-US" sz="1200" dirty="0"/>
              <a:t>list</a:t>
            </a:r>
          </a:p>
        </p:txBody>
      </p:sp>
      <p:cxnSp>
        <p:nvCxnSpPr>
          <p:cNvPr id="50" name="Straight Arrow Connector 49"/>
          <p:cNvCxnSpPr>
            <a:stCxn id="18" idx="2"/>
            <a:endCxn id="47" idx="0"/>
          </p:cNvCxnSpPr>
          <p:nvPr/>
        </p:nvCxnSpPr>
        <p:spPr>
          <a:xfrm rot="16200000" flipH="1">
            <a:off x="1758157" y="5328443"/>
            <a:ext cx="304800" cy="111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5" name="Rounded Rectangle 54"/>
          <p:cNvSpPr/>
          <p:nvPr/>
        </p:nvSpPr>
        <p:spPr>
          <a:xfrm>
            <a:off x="5638800" y="5497513"/>
            <a:ext cx="1295400" cy="381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Stop</a:t>
            </a:r>
          </a:p>
        </p:txBody>
      </p:sp>
      <p:cxnSp>
        <p:nvCxnSpPr>
          <p:cNvPr id="57" name="Elbow Connector 56"/>
          <p:cNvCxnSpPr>
            <a:stCxn id="42" idx="3"/>
            <a:endCxn id="55" idx="3"/>
          </p:cNvCxnSpPr>
          <p:nvPr/>
        </p:nvCxnSpPr>
        <p:spPr>
          <a:xfrm flipH="1">
            <a:off x="6934200" y="3675063"/>
            <a:ext cx="1317625" cy="2012950"/>
          </a:xfrm>
          <a:prstGeom prst="bentConnector3">
            <a:avLst>
              <a:gd name="adj1" fmla="val -17349"/>
            </a:avLst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0" name="Straight Connector 59"/>
          <p:cNvCxnSpPr>
            <a:stCxn id="28" idx="3"/>
          </p:cNvCxnSpPr>
          <p:nvPr/>
        </p:nvCxnSpPr>
        <p:spPr>
          <a:xfrm>
            <a:off x="8251825" y="4191000"/>
            <a:ext cx="239713" cy="1588"/>
          </a:xfrm>
          <a:prstGeom prst="lin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3" name="Shape 62"/>
          <p:cNvCxnSpPr>
            <a:stCxn id="39" idx="3"/>
            <a:endCxn id="55" idx="0"/>
          </p:cNvCxnSpPr>
          <p:nvPr/>
        </p:nvCxnSpPr>
        <p:spPr>
          <a:xfrm>
            <a:off x="6029325" y="4600575"/>
            <a:ext cx="257175" cy="89693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9" name="Straight Arrow Connector 68"/>
          <p:cNvCxnSpPr>
            <a:stCxn id="47" idx="3"/>
            <a:endCxn id="55" idx="1"/>
          </p:cNvCxnSpPr>
          <p:nvPr/>
        </p:nvCxnSpPr>
        <p:spPr>
          <a:xfrm flipV="1">
            <a:off x="2982913" y="5688013"/>
            <a:ext cx="2655887" cy="269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0989" name="TextBox 91"/>
          <p:cNvSpPr txBox="1">
            <a:spLocks noChangeArrowheads="1"/>
          </p:cNvSpPr>
          <p:nvPr/>
        </p:nvSpPr>
        <p:spPr bwMode="auto">
          <a:xfrm>
            <a:off x="1447800" y="5181600"/>
            <a:ext cx="381000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200"/>
              <a:t>No</a:t>
            </a:r>
          </a:p>
        </p:txBody>
      </p:sp>
      <p:cxnSp>
        <p:nvCxnSpPr>
          <p:cNvPr id="59" name="Straight Arrow Connector 58"/>
          <p:cNvCxnSpPr>
            <a:stCxn id="23" idx="2"/>
            <a:endCxn id="86" idx="0"/>
          </p:cNvCxnSpPr>
          <p:nvPr/>
        </p:nvCxnSpPr>
        <p:spPr>
          <a:xfrm rot="16200000" flipH="1">
            <a:off x="4050507" y="2536031"/>
            <a:ext cx="252412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86" idx="2"/>
            <a:endCxn id="25" idx="0"/>
          </p:cNvCxnSpPr>
          <p:nvPr/>
        </p:nvCxnSpPr>
        <p:spPr>
          <a:xfrm rot="16200000" flipH="1">
            <a:off x="4071938" y="3233737"/>
            <a:ext cx="2286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Implementation of Indexer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609600"/>
            <a:ext cx="9255125" cy="1570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 Indexer stores the given </a:t>
            </a:r>
            <a:r>
              <a:rPr lang="en-US" sz="2400" i="1" dirty="0">
                <a:latin typeface="+mn-lt"/>
              </a:rPr>
              <a:t>Key, Value</a:t>
            </a:r>
            <a:r>
              <a:rPr lang="en-US" sz="2400" dirty="0">
                <a:latin typeface="+mn-lt"/>
              </a:rPr>
              <a:t> properties in an optimized form </a:t>
            </a:r>
          </a:p>
          <a:p>
            <a:pPr marL="342900" indent="-342900">
              <a:defRPr/>
            </a:pPr>
            <a:r>
              <a:rPr lang="en-US" sz="2400" dirty="0">
                <a:latin typeface="+mn-lt"/>
              </a:rPr>
              <a:t>      by using </a:t>
            </a:r>
            <a:r>
              <a:rPr lang="en-US" sz="2400" i="1" dirty="0">
                <a:latin typeface="+mn-lt"/>
              </a:rPr>
              <a:t>Analyzers</a:t>
            </a:r>
          </a:p>
          <a:p>
            <a:pPr marL="457200" indent="-457200">
              <a:buFontTx/>
              <a:buAutoNum type="arabicPeriod" startAt="2"/>
              <a:defRPr/>
            </a:pPr>
            <a:r>
              <a:rPr lang="en-US" sz="2400" i="1" dirty="0">
                <a:latin typeface="+mn-lt"/>
              </a:rPr>
              <a:t>Analyzers </a:t>
            </a:r>
            <a:r>
              <a:rPr lang="en-US" sz="2400" dirty="0">
                <a:latin typeface="+mn-lt"/>
              </a:rPr>
              <a:t>know how to filter the fillers like ‘the’, ’is’, ’an’ etc from </a:t>
            </a:r>
          </a:p>
          <a:p>
            <a:pPr marL="457200" indent="-457200">
              <a:defRPr/>
            </a:pPr>
            <a:r>
              <a:rPr lang="en-US" sz="2400" dirty="0">
                <a:latin typeface="+mn-lt"/>
              </a:rPr>
              <a:t>       the input values</a:t>
            </a:r>
            <a:endParaRPr lang="en-US" sz="2400" i="1" dirty="0">
              <a:latin typeface="+mn-lt"/>
            </a:endParaRPr>
          </a:p>
        </p:txBody>
      </p:sp>
      <p:pic>
        <p:nvPicPr>
          <p:cNvPr id="32772" name="Picture 2" descr="D:\vin-pro\Project\Formalities\Pics\EDSIndex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650" y="2209800"/>
            <a:ext cx="86677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Flowchart of Indexer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38400" y="914400"/>
            <a:ext cx="914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Start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00225" y="1447800"/>
            <a:ext cx="2173288" cy="2936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Instantiate the indexer object</a:t>
            </a:r>
          </a:p>
        </p:txBody>
      </p:sp>
      <p:cxnSp>
        <p:nvCxnSpPr>
          <p:cNvPr id="35" name="Straight Arrow Connector 34"/>
          <p:cNvCxnSpPr>
            <a:stCxn id="24" idx="2"/>
            <a:endCxn id="26" idx="0"/>
          </p:cNvCxnSpPr>
          <p:nvPr/>
        </p:nvCxnSpPr>
        <p:spPr>
          <a:xfrm rot="5400000">
            <a:off x="2777332" y="1329531"/>
            <a:ext cx="228600" cy="7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26" idx="2"/>
            <a:endCxn id="86" idx="0"/>
          </p:cNvCxnSpPr>
          <p:nvPr/>
        </p:nvCxnSpPr>
        <p:spPr>
          <a:xfrm rot="16200000" flipH="1">
            <a:off x="2771776" y="1857375"/>
            <a:ext cx="239712" cy="7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6" name="Rectangle 85"/>
          <p:cNvSpPr/>
          <p:nvPr/>
        </p:nvSpPr>
        <p:spPr>
          <a:xfrm>
            <a:off x="1295400" y="1981200"/>
            <a:ext cx="3200400" cy="6572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Call the </a:t>
            </a:r>
            <a:r>
              <a:rPr lang="en-US" sz="1200" b="1" i="1" u="sng" dirty="0"/>
              <a:t>Index</a:t>
            </a:r>
            <a:r>
              <a:rPr lang="en-US" sz="1200" dirty="0"/>
              <a:t> method of indexer object with parameter as a dictionary holding the key, value pairs of the document</a:t>
            </a:r>
            <a:endParaRPr lang="en-US" sz="1200" b="1" i="1" u="sng" dirty="0"/>
          </a:p>
        </p:txBody>
      </p:sp>
      <p:cxnSp>
        <p:nvCxnSpPr>
          <p:cNvPr id="96" name="Straight Arrow Connector 95"/>
          <p:cNvCxnSpPr>
            <a:stCxn id="86" idx="2"/>
            <a:endCxn id="75" idx="0"/>
          </p:cNvCxnSpPr>
          <p:nvPr/>
        </p:nvCxnSpPr>
        <p:spPr>
          <a:xfrm rot="16200000" flipH="1">
            <a:off x="2771775" y="2762250"/>
            <a:ext cx="2571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>
            <a:stCxn id="66" idx="2"/>
            <a:endCxn id="107" idx="0"/>
          </p:cNvCxnSpPr>
          <p:nvPr/>
        </p:nvCxnSpPr>
        <p:spPr>
          <a:xfrm rot="16200000" flipH="1">
            <a:off x="7490619" y="3196431"/>
            <a:ext cx="3048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07" name="Rounded Rectangle 106"/>
          <p:cNvSpPr/>
          <p:nvPr/>
        </p:nvSpPr>
        <p:spPr>
          <a:xfrm>
            <a:off x="7162800" y="3352800"/>
            <a:ext cx="968375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Stop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972300" y="2747963"/>
            <a:ext cx="1333500" cy="3000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Close the indexer</a:t>
            </a:r>
          </a:p>
        </p:txBody>
      </p:sp>
      <p:sp>
        <p:nvSpPr>
          <p:cNvPr id="95" name="Flowchart: Connector 94"/>
          <p:cNvSpPr/>
          <p:nvPr/>
        </p:nvSpPr>
        <p:spPr>
          <a:xfrm>
            <a:off x="7419975" y="19812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1</a:t>
            </a:r>
          </a:p>
        </p:txBody>
      </p:sp>
      <p:cxnSp>
        <p:nvCxnSpPr>
          <p:cNvPr id="98" name="Straight Arrow Connector 97"/>
          <p:cNvCxnSpPr>
            <a:stCxn id="95" idx="4"/>
            <a:endCxn id="66" idx="0"/>
          </p:cNvCxnSpPr>
          <p:nvPr/>
        </p:nvCxnSpPr>
        <p:spPr>
          <a:xfrm rot="5400000">
            <a:off x="7489031" y="2588419"/>
            <a:ext cx="309563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9" name="Diamond 28"/>
          <p:cNvSpPr/>
          <p:nvPr/>
        </p:nvSpPr>
        <p:spPr>
          <a:xfrm>
            <a:off x="2038350" y="3667125"/>
            <a:ext cx="1752600" cy="6096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if key == “content”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86000" y="4572000"/>
            <a:ext cx="12192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Store the value</a:t>
            </a:r>
          </a:p>
        </p:txBody>
      </p:sp>
      <p:cxnSp>
        <p:nvCxnSpPr>
          <p:cNvPr id="34" name="Straight Arrow Connector 33"/>
          <p:cNvCxnSpPr>
            <a:stCxn id="29" idx="2"/>
            <a:endCxn id="32" idx="0"/>
          </p:cNvCxnSpPr>
          <p:nvPr/>
        </p:nvCxnSpPr>
        <p:spPr>
          <a:xfrm rot="5400000">
            <a:off x="2757487" y="4414838"/>
            <a:ext cx="295275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TextBox 46"/>
          <p:cNvSpPr txBox="1"/>
          <p:nvPr/>
        </p:nvSpPr>
        <p:spPr>
          <a:xfrm>
            <a:off x="1752600" y="2971800"/>
            <a:ext cx="357188" cy="2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No</a:t>
            </a:r>
          </a:p>
        </p:txBody>
      </p:sp>
      <p:cxnSp>
        <p:nvCxnSpPr>
          <p:cNvPr id="56" name="Straight Arrow Connector 55"/>
          <p:cNvCxnSpPr>
            <a:stCxn id="32" idx="2"/>
            <a:endCxn id="145" idx="0"/>
          </p:cNvCxnSpPr>
          <p:nvPr/>
        </p:nvCxnSpPr>
        <p:spPr>
          <a:xfrm rot="5400000">
            <a:off x="2819401" y="4953000"/>
            <a:ext cx="1524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7" name="Straight Arrow Connector 76"/>
          <p:cNvCxnSpPr>
            <a:stCxn id="145" idx="2"/>
            <a:endCxn id="152" idx="0"/>
          </p:cNvCxnSpPr>
          <p:nvPr/>
        </p:nvCxnSpPr>
        <p:spPr>
          <a:xfrm rot="5400000">
            <a:off x="2705101" y="5829300"/>
            <a:ext cx="3810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590675" y="2895600"/>
            <a:ext cx="26289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Read the next key from the dictionary data structure</a:t>
            </a:r>
          </a:p>
        </p:txBody>
      </p:sp>
      <p:cxnSp>
        <p:nvCxnSpPr>
          <p:cNvPr id="90" name="Straight Arrow Connector 89"/>
          <p:cNvCxnSpPr>
            <a:stCxn id="75" idx="2"/>
            <a:endCxn id="29" idx="0"/>
          </p:cNvCxnSpPr>
          <p:nvPr/>
        </p:nvCxnSpPr>
        <p:spPr>
          <a:xfrm rot="16200000" flipH="1">
            <a:off x="2790825" y="3543300"/>
            <a:ext cx="23812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126" name="TextBox 98"/>
          <p:cNvSpPr txBox="1">
            <a:spLocks noChangeArrowheads="1"/>
          </p:cNvSpPr>
          <p:nvPr/>
        </p:nvSpPr>
        <p:spPr bwMode="auto">
          <a:xfrm>
            <a:off x="3048000" y="4267200"/>
            <a:ext cx="365125" cy="2619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100" dirty="0"/>
              <a:t>No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333875" y="3829050"/>
            <a:ext cx="1685925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Use necessary analyzer</a:t>
            </a:r>
          </a:p>
        </p:txBody>
      </p:sp>
      <p:cxnSp>
        <p:nvCxnSpPr>
          <p:cNvPr id="122" name="Straight Arrow Connector 121"/>
          <p:cNvCxnSpPr>
            <a:stCxn id="29" idx="3"/>
            <a:endCxn id="120" idx="1"/>
          </p:cNvCxnSpPr>
          <p:nvPr/>
        </p:nvCxnSpPr>
        <p:spPr>
          <a:xfrm>
            <a:off x="3790950" y="3971925"/>
            <a:ext cx="54292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4" name="Shape 123"/>
          <p:cNvCxnSpPr>
            <a:stCxn id="120" idx="2"/>
            <a:endCxn id="32" idx="3"/>
          </p:cNvCxnSpPr>
          <p:nvPr/>
        </p:nvCxnSpPr>
        <p:spPr>
          <a:xfrm rot="5400000">
            <a:off x="4045744" y="3593306"/>
            <a:ext cx="590550" cy="167163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130" name="TextBox 142"/>
          <p:cNvSpPr txBox="1">
            <a:spLocks noChangeArrowheads="1"/>
          </p:cNvSpPr>
          <p:nvPr/>
        </p:nvSpPr>
        <p:spPr bwMode="auto">
          <a:xfrm>
            <a:off x="3810000" y="3657600"/>
            <a:ext cx="428625" cy="2619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100" dirty="0"/>
              <a:t>Yes</a:t>
            </a:r>
          </a:p>
        </p:txBody>
      </p:sp>
      <p:sp>
        <p:nvSpPr>
          <p:cNvPr id="145" name="Diamond 144"/>
          <p:cNvSpPr/>
          <p:nvPr/>
        </p:nvSpPr>
        <p:spPr>
          <a:xfrm>
            <a:off x="2019300" y="5029200"/>
            <a:ext cx="1752600" cy="6096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Has more Keys</a:t>
            </a:r>
          </a:p>
        </p:txBody>
      </p:sp>
      <p:cxnSp>
        <p:nvCxnSpPr>
          <p:cNvPr id="150" name="Elbow Connector 149"/>
          <p:cNvCxnSpPr>
            <a:stCxn id="145" idx="1"/>
            <a:endCxn id="75" idx="1"/>
          </p:cNvCxnSpPr>
          <p:nvPr/>
        </p:nvCxnSpPr>
        <p:spPr>
          <a:xfrm rot="10800000">
            <a:off x="1590675" y="3162300"/>
            <a:ext cx="428625" cy="2171700"/>
          </a:xfrm>
          <a:prstGeom prst="bentConnector3">
            <a:avLst>
              <a:gd name="adj1" fmla="val 153333"/>
            </a:avLst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133" name="TextBox 150"/>
          <p:cNvSpPr txBox="1">
            <a:spLocks noChangeArrowheads="1"/>
          </p:cNvSpPr>
          <p:nvPr/>
        </p:nvSpPr>
        <p:spPr bwMode="auto">
          <a:xfrm>
            <a:off x="1447800" y="5029200"/>
            <a:ext cx="428625" cy="2619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100"/>
              <a:t>Yes</a:t>
            </a:r>
          </a:p>
        </p:txBody>
      </p:sp>
      <p:sp>
        <p:nvSpPr>
          <p:cNvPr id="152" name="Flowchart: Connector 151"/>
          <p:cNvSpPr/>
          <p:nvPr/>
        </p:nvSpPr>
        <p:spPr>
          <a:xfrm>
            <a:off x="2667000" y="60198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1</a:t>
            </a:r>
          </a:p>
        </p:txBody>
      </p:sp>
      <p:sp>
        <p:nvSpPr>
          <p:cNvPr id="47135" name="TextBox 168"/>
          <p:cNvSpPr txBox="1">
            <a:spLocks noChangeArrowheads="1"/>
          </p:cNvSpPr>
          <p:nvPr/>
        </p:nvSpPr>
        <p:spPr bwMode="auto">
          <a:xfrm>
            <a:off x="2971800" y="5715000"/>
            <a:ext cx="365125" cy="2619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100"/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Implementation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2286000"/>
            <a:ext cx="8497888" cy="3416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b="1" dirty="0">
                <a:latin typeface="+mn-lt"/>
              </a:rPr>
              <a:t>Supports Plug-in framework for parsing new file types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+mn-lt"/>
              </a:rPr>
              <a:t> To be able to accept a class as a file parser, it should have </a:t>
            </a:r>
          </a:p>
          <a:p>
            <a:pPr lvl="1" algn="just">
              <a:defRPr/>
            </a:pPr>
            <a:r>
              <a:rPr lang="en-US" sz="2400" dirty="0">
                <a:latin typeface="+mn-lt"/>
              </a:rPr>
              <a:t>     implemented the </a:t>
            </a:r>
            <a:r>
              <a:rPr lang="en-US" sz="2400" b="1" i="1" dirty="0">
                <a:latin typeface="+mn-lt"/>
              </a:rPr>
              <a:t>interface IEDSParser</a:t>
            </a:r>
            <a:r>
              <a:rPr lang="en-US" sz="2400" dirty="0">
                <a:latin typeface="+mn-lt"/>
              </a:rPr>
              <a:t> </a:t>
            </a:r>
          </a:p>
          <a:p>
            <a:pPr lvl="1" algn="just">
              <a:defRPr/>
            </a:pPr>
            <a:endParaRPr lang="en-US" sz="2400" dirty="0">
              <a:latin typeface="+mn-lt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+mn-lt"/>
              </a:rPr>
              <a:t> Every parser should be able the parse the input content and </a:t>
            </a:r>
          </a:p>
          <a:p>
            <a:pPr lvl="1" algn="just">
              <a:defRPr/>
            </a:pPr>
            <a:r>
              <a:rPr lang="en-US" sz="2400" dirty="0">
                <a:latin typeface="+mn-lt"/>
              </a:rPr>
              <a:t>     return the results back to the caller in a list containing </a:t>
            </a:r>
          </a:p>
          <a:p>
            <a:pPr lvl="1" algn="just">
              <a:defRPr/>
            </a:pPr>
            <a:r>
              <a:rPr lang="en-US" sz="2400" i="1" dirty="0">
                <a:latin typeface="+mn-lt"/>
              </a:rPr>
              <a:t>     KEY, VALUE</a:t>
            </a:r>
            <a:r>
              <a:rPr lang="en-US" sz="2400" dirty="0">
                <a:latin typeface="+mn-lt"/>
              </a:rPr>
              <a:t> pairs</a:t>
            </a:r>
          </a:p>
          <a:p>
            <a:pPr lvl="1" algn="just">
              <a:defRPr/>
            </a:pPr>
            <a:endParaRPr lang="en-US" sz="2400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Implementation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6866" name="Picture 2" descr="plug-in arch"/>
          <p:cNvPicPr>
            <a:picLocks noChangeAspect="1" noChangeArrowheads="1"/>
          </p:cNvPicPr>
          <p:nvPr/>
        </p:nvPicPr>
        <p:blipFill>
          <a:blip r:embed="rId2"/>
          <a:srcRect l="1434" r="8216" b="6383"/>
          <a:stretch>
            <a:fillRect/>
          </a:stretch>
        </p:blipFill>
        <p:spPr bwMode="auto">
          <a:xfrm>
            <a:off x="1981200" y="914400"/>
            <a:ext cx="48006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867" name="Picture 3" descr="IEDSParser_Class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95800"/>
            <a:ext cx="521017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Implementation of Generic File Parser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051" name="Picture 26" descr="C:\Users\vineel\Desktop\Presentation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4038600" cy="510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343400" y="1296988"/>
            <a:ext cx="4800600" cy="4156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200" dirty="0">
                <a:latin typeface="+mn-lt"/>
              </a:rPr>
              <a:t>Every file have some basic properties. </a:t>
            </a:r>
          </a:p>
          <a:p>
            <a:pPr>
              <a:defRPr/>
            </a:pPr>
            <a:r>
              <a:rPr lang="en-US" sz="2200" dirty="0">
                <a:latin typeface="+mn-lt"/>
              </a:rPr>
              <a:t>In the figure the column headers denote the basic properties of the files.</a:t>
            </a:r>
          </a:p>
          <a:p>
            <a:pPr>
              <a:defRPr/>
            </a:pPr>
            <a:endParaRPr lang="en-US" sz="2200" dirty="0">
              <a:latin typeface="+mn-lt"/>
            </a:endParaRPr>
          </a:p>
          <a:p>
            <a:pPr>
              <a:defRPr/>
            </a:pPr>
            <a:r>
              <a:rPr lang="en-US" sz="2200" dirty="0">
                <a:latin typeface="+mn-lt"/>
              </a:rPr>
              <a:t>Name  =&gt;  Name of the file</a:t>
            </a:r>
          </a:p>
          <a:p>
            <a:pPr>
              <a:defRPr/>
            </a:pPr>
            <a:r>
              <a:rPr lang="en-US" sz="2200" dirty="0">
                <a:latin typeface="+mn-lt"/>
              </a:rPr>
              <a:t>Date modified =&gt; U</a:t>
            </a:r>
            <a:r>
              <a:rPr lang="en-US" sz="2200" dirty="0"/>
              <a:t>pdated file d</a:t>
            </a:r>
            <a:r>
              <a:rPr lang="en-US" sz="2200" dirty="0">
                <a:latin typeface="+mn-lt"/>
              </a:rPr>
              <a:t>ate</a:t>
            </a:r>
          </a:p>
          <a:p>
            <a:pPr>
              <a:defRPr/>
            </a:pPr>
            <a:r>
              <a:rPr lang="en-US" sz="2200" dirty="0">
                <a:latin typeface="+mn-lt"/>
              </a:rPr>
              <a:t>Type =&gt; File type</a:t>
            </a:r>
          </a:p>
          <a:p>
            <a:pPr>
              <a:defRPr/>
            </a:pPr>
            <a:r>
              <a:rPr lang="en-US" sz="2200" dirty="0">
                <a:latin typeface="+mn-lt"/>
              </a:rPr>
              <a:t>Size   =&gt; File size in bytes</a:t>
            </a:r>
          </a:p>
          <a:p>
            <a:pPr>
              <a:defRPr/>
            </a:pPr>
            <a:endParaRPr lang="en-US" sz="2200" dirty="0">
              <a:latin typeface="+mn-lt"/>
            </a:endParaRPr>
          </a:p>
          <a:p>
            <a:pPr>
              <a:defRPr/>
            </a:pPr>
            <a:r>
              <a:rPr lang="en-US" sz="2200" dirty="0">
                <a:latin typeface="+mn-lt"/>
              </a:rPr>
              <a:t>We encapsulated this behavior in a base class named </a:t>
            </a:r>
            <a:r>
              <a:rPr lang="en-US" sz="2200" b="1" i="1" dirty="0">
                <a:latin typeface="+mn-lt"/>
              </a:rPr>
              <a:t>GenericFile</a:t>
            </a:r>
            <a:r>
              <a:rPr lang="en-US" sz="2200" dirty="0">
                <a:latin typeface="+mn-lt"/>
              </a:rPr>
              <a:t>  --  It deals only with the above basic properties.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Implementation of Generic File Parser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075" name="Picture 26" descr="C:\Users\vineel\Desktop\Presentation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4038600" cy="510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2" descr="C:\Users\vineel\Desktop\Presentation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828800"/>
            <a:ext cx="36576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2590800" y="1219200"/>
            <a:ext cx="2590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24200" y="1219200"/>
            <a:ext cx="20574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24000" y="1143000"/>
            <a:ext cx="36576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62000" y="1219200"/>
            <a:ext cx="44196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Implementation of Audio File Parser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4099" name="Picture 26" descr="C:\Users\vineel\Desktop\Presentation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04800" y="3276600"/>
            <a:ext cx="8458200" cy="3478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Along with these basic properties each file type has its own specific properties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For example if we consider audio files the following are the extra properties</a:t>
            </a:r>
          </a:p>
          <a:p>
            <a:pPr>
              <a:defRPr/>
            </a:pP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2000" dirty="0">
                <a:latin typeface="+mn-lt"/>
              </a:rPr>
              <a:t>Artists =&gt; denotes the artists of the song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Title     =&gt; denotes the Title of the song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Album =&gt; denotes the Album of the song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Length =&gt; denotes the duration of the song</a:t>
            </a:r>
          </a:p>
          <a:p>
            <a:pPr>
              <a:defRPr/>
            </a:pP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2000" dirty="0">
                <a:latin typeface="+mn-lt"/>
              </a:rPr>
              <a:t>We encapsulated this behavior in a class named </a:t>
            </a:r>
            <a:r>
              <a:rPr lang="en-US" sz="2000" b="1" i="1" dirty="0">
                <a:latin typeface="+mn-lt"/>
              </a:rPr>
              <a:t>AudioFileParser</a:t>
            </a:r>
            <a:r>
              <a:rPr lang="en-US" sz="2000" dirty="0">
                <a:latin typeface="+mn-lt"/>
              </a:rPr>
              <a:t> which </a:t>
            </a:r>
            <a:r>
              <a:rPr lang="en-US" sz="2000" b="1" dirty="0">
                <a:latin typeface="+mn-lt"/>
              </a:rPr>
              <a:t>extends </a:t>
            </a:r>
            <a:r>
              <a:rPr lang="en-US" sz="2000" b="1" i="1" dirty="0">
                <a:latin typeface="+mn-lt"/>
              </a:rPr>
              <a:t>GenericFile</a:t>
            </a:r>
            <a:r>
              <a:rPr lang="en-US" sz="2000" i="1" dirty="0">
                <a:latin typeface="+mn-lt"/>
              </a:rPr>
              <a:t> , </a:t>
            </a:r>
            <a:r>
              <a:rPr lang="en-US" sz="2000" dirty="0">
                <a:latin typeface="+mn-lt"/>
              </a:rPr>
              <a:t>It also </a:t>
            </a:r>
            <a:r>
              <a:rPr lang="en-US" sz="2000" b="1" i="1" dirty="0">
                <a:latin typeface="+mn-lt"/>
              </a:rPr>
              <a:t>implements IEDSParser </a:t>
            </a:r>
            <a:r>
              <a:rPr lang="en-US" sz="2000" dirty="0">
                <a:latin typeface="+mn-lt"/>
              </a:rPr>
              <a:t>to provide a consistent interface for very file parser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Implementation of Audio File Parser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5123" name="Picture 26" descr="C:\Users\vineel\Desktop\Presentation\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762000"/>
            <a:ext cx="82296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2" descr="C:\Users\vineel\Desktop\Presentation\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3276600"/>
            <a:ext cx="42672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rot="5400000">
            <a:off x="4381500" y="2705100"/>
            <a:ext cx="4648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3162300" y="2400300"/>
            <a:ext cx="46482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2476500" y="1714500"/>
            <a:ext cx="4648200" cy="2895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3733800" y="2971800"/>
            <a:ext cx="4648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Class Diagram of PDF Parser(implementation of EDS parser interface)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8195" name="Picture 26" descr="C:\Users\vineel\Desktop\Presentation\PDFParser_Class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66800"/>
            <a:ext cx="74676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Limitations of windows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704850"/>
            <a:ext cx="8001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2. Does not provide proper User Interface for querying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multimedia files based on  their metadata attributes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-- </a:t>
            </a:r>
            <a:r>
              <a:rPr lang="en-US" sz="2400" b="1" dirty="0">
                <a:latin typeface="+mn-lt"/>
              </a:rPr>
              <a:t>Inconsistent User Interface </a:t>
            </a:r>
          </a:p>
        </p:txBody>
      </p:sp>
      <p:pic>
        <p:nvPicPr>
          <p:cNvPr id="3076" name="Picture 2" descr="p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28800"/>
            <a:ext cx="80772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Flowchart of PDF Parser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71900" y="990600"/>
            <a:ext cx="914400" cy="2286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Start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57600" y="1970088"/>
            <a:ext cx="11430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Read  pdf</a:t>
            </a:r>
          </a:p>
        </p:txBody>
      </p:sp>
      <p:sp>
        <p:nvSpPr>
          <p:cNvPr id="27" name="Flowchart: Decision 26"/>
          <p:cNvSpPr/>
          <p:nvPr/>
        </p:nvSpPr>
        <p:spPr>
          <a:xfrm>
            <a:off x="3624263" y="2438400"/>
            <a:ext cx="1219200" cy="68580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End of File</a:t>
            </a:r>
          </a:p>
        </p:txBody>
      </p:sp>
      <p:sp>
        <p:nvSpPr>
          <p:cNvPr id="29" name="Flowchart: Data 28"/>
          <p:cNvSpPr/>
          <p:nvPr/>
        </p:nvSpPr>
        <p:spPr>
          <a:xfrm>
            <a:off x="3581400" y="1512888"/>
            <a:ext cx="1295400" cy="228600"/>
          </a:xfrm>
          <a:prstGeom prst="flowChartInputOutp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Open pdf </a:t>
            </a:r>
          </a:p>
        </p:txBody>
      </p:sp>
      <p:cxnSp>
        <p:nvCxnSpPr>
          <p:cNvPr id="35" name="Straight Arrow Connector 34"/>
          <p:cNvCxnSpPr>
            <a:stCxn id="24" idx="2"/>
            <a:endCxn id="29" idx="1"/>
          </p:cNvCxnSpPr>
          <p:nvPr/>
        </p:nvCxnSpPr>
        <p:spPr>
          <a:xfrm rot="5400000">
            <a:off x="4082257" y="1366044"/>
            <a:ext cx="293687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/>
          <p:cNvCxnSpPr>
            <a:stCxn id="29" idx="4"/>
            <a:endCxn id="26" idx="0"/>
          </p:cNvCxnSpPr>
          <p:nvPr/>
        </p:nvCxnSpPr>
        <p:spPr>
          <a:xfrm rot="5400000">
            <a:off x="4114801" y="1855787"/>
            <a:ext cx="2286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26" idx="2"/>
            <a:endCxn id="27" idx="0"/>
          </p:cNvCxnSpPr>
          <p:nvPr/>
        </p:nvCxnSpPr>
        <p:spPr>
          <a:xfrm rot="16200000" flipH="1">
            <a:off x="4149726" y="2354262"/>
            <a:ext cx="163512" cy="4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9" name="Straight Arrow Connector 48"/>
          <p:cNvCxnSpPr>
            <a:stCxn id="27" idx="3"/>
            <a:endCxn id="84" idx="1"/>
          </p:cNvCxnSpPr>
          <p:nvPr/>
        </p:nvCxnSpPr>
        <p:spPr>
          <a:xfrm flipV="1">
            <a:off x="4843463" y="2765425"/>
            <a:ext cx="784225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6875" name="TextBox 51"/>
          <p:cNvSpPr txBox="1">
            <a:spLocks noChangeArrowheads="1"/>
          </p:cNvSpPr>
          <p:nvPr/>
        </p:nvSpPr>
        <p:spPr bwMode="auto">
          <a:xfrm>
            <a:off x="5029200" y="2816225"/>
            <a:ext cx="42068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/>
              <a:t>Yes</a:t>
            </a:r>
          </a:p>
        </p:txBody>
      </p:sp>
      <p:sp>
        <p:nvSpPr>
          <p:cNvPr id="76" name="Flowchart: Decision 75"/>
          <p:cNvSpPr/>
          <p:nvPr/>
        </p:nvSpPr>
        <p:spPr>
          <a:xfrm>
            <a:off x="3581400" y="3352800"/>
            <a:ext cx="1295400" cy="68580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Find BT</a:t>
            </a:r>
          </a:p>
        </p:txBody>
      </p:sp>
      <p:cxnSp>
        <p:nvCxnSpPr>
          <p:cNvPr id="78" name="Straight Arrow Connector 77"/>
          <p:cNvCxnSpPr>
            <a:stCxn id="27" idx="2"/>
            <a:endCxn id="76" idx="0"/>
          </p:cNvCxnSpPr>
          <p:nvPr/>
        </p:nvCxnSpPr>
        <p:spPr>
          <a:xfrm rot="5400000">
            <a:off x="4117182" y="3236118"/>
            <a:ext cx="228600" cy="4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6878" name="TextBox 79"/>
          <p:cNvSpPr txBox="1">
            <a:spLocks noChangeArrowheads="1"/>
          </p:cNvSpPr>
          <p:nvPr/>
        </p:nvSpPr>
        <p:spPr bwMode="auto">
          <a:xfrm>
            <a:off x="4329113" y="3063875"/>
            <a:ext cx="395287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/>
              <a:t>No</a:t>
            </a:r>
          </a:p>
        </p:txBody>
      </p:sp>
      <p:sp>
        <p:nvSpPr>
          <p:cNvPr id="36879" name="TextBox 82"/>
          <p:cNvSpPr txBox="1">
            <a:spLocks noChangeArrowheads="1"/>
          </p:cNvSpPr>
          <p:nvPr/>
        </p:nvSpPr>
        <p:spPr bwMode="auto">
          <a:xfrm>
            <a:off x="3414713" y="3048000"/>
            <a:ext cx="395287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/>
              <a:t>No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5627688" y="2613025"/>
            <a:ext cx="773112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Stop</a:t>
            </a:r>
          </a:p>
        </p:txBody>
      </p:sp>
      <p:sp>
        <p:nvSpPr>
          <p:cNvPr id="36881" name="TextBox 84"/>
          <p:cNvSpPr txBox="1">
            <a:spLocks noChangeArrowheads="1"/>
          </p:cNvSpPr>
          <p:nvPr/>
        </p:nvSpPr>
        <p:spPr bwMode="auto">
          <a:xfrm>
            <a:off x="4343400" y="4256088"/>
            <a:ext cx="42068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/>
              <a:t>Yes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19463" y="4256088"/>
            <a:ext cx="1819275" cy="4460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Read Text Until ET is encountered</a:t>
            </a:r>
          </a:p>
        </p:txBody>
      </p:sp>
      <p:cxnSp>
        <p:nvCxnSpPr>
          <p:cNvPr id="88" name="Straight Arrow Connector 87"/>
          <p:cNvCxnSpPr>
            <a:stCxn id="76" idx="2"/>
            <a:endCxn id="86" idx="0"/>
          </p:cNvCxnSpPr>
          <p:nvPr/>
        </p:nvCxnSpPr>
        <p:spPr>
          <a:xfrm rot="16200000" flipH="1">
            <a:off x="4120356" y="4147344"/>
            <a:ext cx="2174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4" name="Rectangle 93"/>
          <p:cNvSpPr/>
          <p:nvPr/>
        </p:nvSpPr>
        <p:spPr>
          <a:xfrm>
            <a:off x="3287713" y="4986338"/>
            <a:ext cx="1893887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Decompress the ‘</a:t>
            </a:r>
            <a:r>
              <a:rPr lang="en-US" sz="1200" i="1" dirty="0"/>
              <a:t>Text Object</a:t>
            </a:r>
            <a:r>
              <a:rPr lang="en-US" sz="1200" dirty="0"/>
              <a:t>’ to plain text using zlib compression library</a:t>
            </a:r>
          </a:p>
        </p:txBody>
      </p:sp>
      <p:cxnSp>
        <p:nvCxnSpPr>
          <p:cNvPr id="96" name="Straight Arrow Connector 95"/>
          <p:cNvCxnSpPr>
            <a:stCxn id="86" idx="2"/>
            <a:endCxn id="94" idx="0"/>
          </p:cNvCxnSpPr>
          <p:nvPr/>
        </p:nvCxnSpPr>
        <p:spPr>
          <a:xfrm rot="16200000" flipH="1">
            <a:off x="4089400" y="4841875"/>
            <a:ext cx="284163" cy="4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Flowchart: Data 96"/>
          <p:cNvSpPr/>
          <p:nvPr/>
        </p:nvSpPr>
        <p:spPr>
          <a:xfrm>
            <a:off x="3200400" y="5867400"/>
            <a:ext cx="2057400" cy="381000"/>
          </a:xfrm>
          <a:prstGeom prst="flowChartInputOutp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Output the plain text</a:t>
            </a:r>
          </a:p>
        </p:txBody>
      </p:sp>
      <p:cxnSp>
        <p:nvCxnSpPr>
          <p:cNvPr id="99" name="Straight Arrow Connector 98"/>
          <p:cNvCxnSpPr>
            <a:stCxn id="94" idx="2"/>
            <a:endCxn id="97" idx="1"/>
          </p:cNvCxnSpPr>
          <p:nvPr/>
        </p:nvCxnSpPr>
        <p:spPr>
          <a:xfrm rot="5400000">
            <a:off x="4096544" y="5728494"/>
            <a:ext cx="271462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3" name="Elbow Connector 52"/>
          <p:cNvCxnSpPr>
            <a:stCxn id="76" idx="1"/>
            <a:endCxn id="26" idx="1"/>
          </p:cNvCxnSpPr>
          <p:nvPr/>
        </p:nvCxnSpPr>
        <p:spPr>
          <a:xfrm rot="10800000" flipH="1">
            <a:off x="3581400" y="2122488"/>
            <a:ext cx="76200" cy="1573212"/>
          </a:xfrm>
          <a:prstGeom prst="bentConnector3">
            <a:avLst>
              <a:gd name="adj1" fmla="val -300000"/>
            </a:avLst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5" name="Shape 54"/>
          <p:cNvCxnSpPr>
            <a:stCxn id="97" idx="2"/>
            <a:endCxn id="26" idx="1"/>
          </p:cNvCxnSpPr>
          <p:nvPr/>
        </p:nvCxnSpPr>
        <p:spPr>
          <a:xfrm rot="10800000" flipH="1">
            <a:off x="3406775" y="2122488"/>
            <a:ext cx="250825" cy="3935412"/>
          </a:xfrm>
          <a:prstGeom prst="bentConnector3">
            <a:avLst>
              <a:gd name="adj1" fmla="val -172727"/>
            </a:avLst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Class Diagram of Archive File Parser</a:t>
            </a:r>
            <a:b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</a:b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(implementation of EDS parser interface)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12291" name="Picture 2" descr="C:\Users\vineel\Desktop\Presentation\ArchieveParser_Class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1600"/>
            <a:ext cx="8513763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Flowchart of Archive </a:t>
            </a:r>
            <a:r>
              <a:rPr lang="en-US" sz="2400" smtClean="0">
                <a:effectLst>
                  <a:reflection blurRad="6350" stA="55000" endA="300" endPos="45500" dir="5400000" sy="-100000" algn="bl" rotWithShape="0"/>
                </a:effectLst>
              </a:rPr>
              <a:t>File Parser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886200" y="838200"/>
            <a:ext cx="914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Start</a:t>
            </a:r>
          </a:p>
        </p:txBody>
      </p:sp>
      <p:sp>
        <p:nvSpPr>
          <p:cNvPr id="6" name="Flowchart: Data 5"/>
          <p:cNvSpPr/>
          <p:nvPr/>
        </p:nvSpPr>
        <p:spPr>
          <a:xfrm>
            <a:off x="3617913" y="1371600"/>
            <a:ext cx="1458912" cy="304800"/>
          </a:xfrm>
          <a:prstGeom prst="flowChartInputOutp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Open archive file </a:t>
            </a:r>
          </a:p>
        </p:txBody>
      </p:sp>
      <p:cxnSp>
        <p:nvCxnSpPr>
          <p:cNvPr id="7" name="Straight Arrow Connector 6"/>
          <p:cNvCxnSpPr>
            <a:stCxn id="4" idx="2"/>
            <a:endCxn id="6" idx="1"/>
          </p:cNvCxnSpPr>
          <p:nvPr/>
        </p:nvCxnSpPr>
        <p:spPr>
          <a:xfrm rot="16200000" flipH="1">
            <a:off x="4230688" y="1255712"/>
            <a:ext cx="2286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8" name="Straight Arrow Connector 7"/>
          <p:cNvCxnSpPr>
            <a:stCxn id="6" idx="4"/>
            <a:endCxn id="11" idx="0"/>
          </p:cNvCxnSpPr>
          <p:nvPr/>
        </p:nvCxnSpPr>
        <p:spPr>
          <a:xfrm rot="5400000">
            <a:off x="4232276" y="1789112"/>
            <a:ext cx="2286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1" name="Diamond 10"/>
          <p:cNvSpPr/>
          <p:nvPr/>
        </p:nvSpPr>
        <p:spPr>
          <a:xfrm>
            <a:off x="3544888" y="1905000"/>
            <a:ext cx="1600200" cy="4572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/>
              <a:t>Archive file</a:t>
            </a:r>
          </a:p>
        </p:txBody>
      </p:sp>
      <p:sp>
        <p:nvSpPr>
          <p:cNvPr id="13" name="Diamond 12"/>
          <p:cNvSpPr/>
          <p:nvPr/>
        </p:nvSpPr>
        <p:spPr>
          <a:xfrm>
            <a:off x="3462338" y="2568575"/>
            <a:ext cx="1752600" cy="6858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/>
              <a:t>Archive Type</a:t>
            </a:r>
          </a:p>
        </p:txBody>
      </p:sp>
      <p:cxnSp>
        <p:nvCxnSpPr>
          <p:cNvPr id="15" name="Straight Arrow Connector 14"/>
          <p:cNvCxnSpPr>
            <a:stCxn id="11" idx="2"/>
            <a:endCxn id="13" idx="0"/>
          </p:cNvCxnSpPr>
          <p:nvPr/>
        </p:nvCxnSpPr>
        <p:spPr>
          <a:xfrm rot="5400000">
            <a:off x="4238625" y="2462213"/>
            <a:ext cx="206375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7" name="TextBox 16"/>
          <p:cNvSpPr txBox="1"/>
          <p:nvPr/>
        </p:nvSpPr>
        <p:spPr>
          <a:xfrm>
            <a:off x="3886200" y="2328863"/>
            <a:ext cx="379413" cy="2619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100" dirty="0">
                <a:cs typeface="Arial" charset="0"/>
              </a:rPr>
              <a:t>Yes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30913" y="1905000"/>
            <a:ext cx="15240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/>
              <a:t>Handle only basic file properties</a:t>
            </a:r>
          </a:p>
        </p:txBody>
      </p:sp>
      <p:cxnSp>
        <p:nvCxnSpPr>
          <p:cNvPr id="20" name="Straight Arrow Connector 19"/>
          <p:cNvCxnSpPr>
            <a:stCxn id="11" idx="3"/>
            <a:endCxn id="18" idx="1"/>
          </p:cNvCxnSpPr>
          <p:nvPr/>
        </p:nvCxnSpPr>
        <p:spPr>
          <a:xfrm>
            <a:off x="5145088" y="2133600"/>
            <a:ext cx="88582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5" name="TextBox 24"/>
          <p:cNvSpPr txBox="1"/>
          <p:nvPr/>
        </p:nvSpPr>
        <p:spPr>
          <a:xfrm>
            <a:off x="5345113" y="1828800"/>
            <a:ext cx="349250" cy="2619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100" dirty="0">
                <a:cs typeface="Arial" charset="0"/>
              </a:rPr>
              <a:t>No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0713" y="3657600"/>
            <a:ext cx="12954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Rar Handler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678113" y="3657600"/>
            <a:ext cx="12954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Tar Handler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659313" y="3657600"/>
            <a:ext cx="12954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Bz2 Handler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16713" y="3657600"/>
            <a:ext cx="12954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Gz Handler</a:t>
            </a:r>
          </a:p>
        </p:txBody>
      </p:sp>
      <p:cxnSp>
        <p:nvCxnSpPr>
          <p:cNvPr id="36" name="Shape 35"/>
          <p:cNvCxnSpPr>
            <a:stCxn id="13" idx="1"/>
            <a:endCxn id="31" idx="0"/>
          </p:cNvCxnSpPr>
          <p:nvPr/>
        </p:nvCxnSpPr>
        <p:spPr>
          <a:xfrm rot="10800000" flipV="1">
            <a:off x="1268413" y="2911475"/>
            <a:ext cx="2193925" cy="7461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8" name="Elbow Connector 37"/>
          <p:cNvCxnSpPr>
            <a:stCxn id="13" idx="1"/>
            <a:endCxn id="32" idx="0"/>
          </p:cNvCxnSpPr>
          <p:nvPr/>
        </p:nvCxnSpPr>
        <p:spPr>
          <a:xfrm rot="10800000" flipV="1">
            <a:off x="3325813" y="2911475"/>
            <a:ext cx="136525" cy="7461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0" name="Shape 39"/>
          <p:cNvCxnSpPr>
            <a:stCxn id="13" idx="3"/>
            <a:endCxn id="33" idx="0"/>
          </p:cNvCxnSpPr>
          <p:nvPr/>
        </p:nvCxnSpPr>
        <p:spPr>
          <a:xfrm>
            <a:off x="5214938" y="2911475"/>
            <a:ext cx="92075" cy="7461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2" name="Shape 41"/>
          <p:cNvCxnSpPr>
            <a:stCxn id="13" idx="3"/>
            <a:endCxn id="34" idx="0"/>
          </p:cNvCxnSpPr>
          <p:nvPr/>
        </p:nvCxnSpPr>
        <p:spPr>
          <a:xfrm>
            <a:off x="5214938" y="2911475"/>
            <a:ext cx="2149475" cy="7461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8934" name="TextBox 43"/>
          <p:cNvSpPr txBox="1">
            <a:spLocks noChangeArrowheads="1"/>
          </p:cNvSpPr>
          <p:nvPr/>
        </p:nvSpPr>
        <p:spPr bwMode="auto">
          <a:xfrm>
            <a:off x="590550" y="3276600"/>
            <a:ext cx="654050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200"/>
              <a:t>.rar file</a:t>
            </a:r>
          </a:p>
        </p:txBody>
      </p:sp>
      <p:sp>
        <p:nvSpPr>
          <p:cNvPr id="38935" name="TextBox 44"/>
          <p:cNvSpPr txBox="1">
            <a:spLocks noChangeArrowheads="1"/>
          </p:cNvSpPr>
          <p:nvPr/>
        </p:nvSpPr>
        <p:spPr bwMode="auto">
          <a:xfrm>
            <a:off x="2647950" y="3276600"/>
            <a:ext cx="646113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200"/>
              <a:t>.tar file</a:t>
            </a:r>
          </a:p>
        </p:txBody>
      </p:sp>
      <p:sp>
        <p:nvSpPr>
          <p:cNvPr id="38936" name="TextBox 45"/>
          <p:cNvSpPr txBox="1">
            <a:spLocks noChangeArrowheads="1"/>
          </p:cNvSpPr>
          <p:nvPr/>
        </p:nvSpPr>
        <p:spPr bwMode="auto">
          <a:xfrm>
            <a:off x="4552950" y="3276600"/>
            <a:ext cx="714375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200"/>
              <a:t>.bz2 file</a:t>
            </a:r>
          </a:p>
        </p:txBody>
      </p:sp>
      <p:sp>
        <p:nvSpPr>
          <p:cNvPr id="38937" name="TextBox 46"/>
          <p:cNvSpPr txBox="1">
            <a:spLocks noChangeArrowheads="1"/>
          </p:cNvSpPr>
          <p:nvPr/>
        </p:nvSpPr>
        <p:spPr bwMode="auto">
          <a:xfrm>
            <a:off x="6686550" y="3276600"/>
            <a:ext cx="628650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200"/>
              <a:t>.gz file</a:t>
            </a:r>
          </a:p>
        </p:txBody>
      </p:sp>
      <p:sp>
        <p:nvSpPr>
          <p:cNvPr id="49" name="Flowchart: Predefined Process 48"/>
          <p:cNvSpPr/>
          <p:nvPr/>
        </p:nvSpPr>
        <p:spPr>
          <a:xfrm>
            <a:off x="3363913" y="4800600"/>
            <a:ext cx="2057400" cy="838200"/>
          </a:xfrm>
          <a:prstGeom prst="flowChartPredefined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Return Dictionary object containing the properties of the archive file</a:t>
            </a:r>
          </a:p>
        </p:txBody>
      </p:sp>
      <p:cxnSp>
        <p:nvCxnSpPr>
          <p:cNvPr id="52" name="Shape 51"/>
          <p:cNvCxnSpPr>
            <a:stCxn id="31" idx="2"/>
            <a:endCxn id="49" idx="1"/>
          </p:cNvCxnSpPr>
          <p:nvPr/>
        </p:nvCxnSpPr>
        <p:spPr>
          <a:xfrm rot="16200000" flipH="1">
            <a:off x="1725613" y="3581400"/>
            <a:ext cx="1181100" cy="2095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4" name="Elbow Connector 53"/>
          <p:cNvCxnSpPr>
            <a:stCxn id="32" idx="2"/>
            <a:endCxn id="49" idx="0"/>
          </p:cNvCxnSpPr>
          <p:nvPr/>
        </p:nvCxnSpPr>
        <p:spPr>
          <a:xfrm rot="16200000" flipH="1">
            <a:off x="3478213" y="3886200"/>
            <a:ext cx="762000" cy="1066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6" name="Elbow Connector 55"/>
          <p:cNvCxnSpPr>
            <a:stCxn id="33" idx="2"/>
            <a:endCxn id="49" idx="0"/>
          </p:cNvCxnSpPr>
          <p:nvPr/>
        </p:nvCxnSpPr>
        <p:spPr>
          <a:xfrm rot="5400000">
            <a:off x="4468813" y="3962400"/>
            <a:ext cx="762000" cy="914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8" name="Shape 57"/>
          <p:cNvCxnSpPr>
            <a:stCxn id="34" idx="2"/>
            <a:endCxn id="49" idx="3"/>
          </p:cNvCxnSpPr>
          <p:nvPr/>
        </p:nvCxnSpPr>
        <p:spPr>
          <a:xfrm rot="5400000">
            <a:off x="5802313" y="3657600"/>
            <a:ext cx="1181100" cy="19431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63" name="Rounded Rectangle 62"/>
          <p:cNvSpPr/>
          <p:nvPr/>
        </p:nvSpPr>
        <p:spPr>
          <a:xfrm>
            <a:off x="3930650" y="6019800"/>
            <a:ext cx="914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Stop</a:t>
            </a:r>
          </a:p>
        </p:txBody>
      </p:sp>
      <p:cxnSp>
        <p:nvCxnSpPr>
          <p:cNvPr id="65" name="Straight Arrow Connector 64"/>
          <p:cNvCxnSpPr>
            <a:stCxn id="49" idx="2"/>
            <a:endCxn id="63" idx="0"/>
          </p:cNvCxnSpPr>
          <p:nvPr/>
        </p:nvCxnSpPr>
        <p:spPr>
          <a:xfrm rot="5400000">
            <a:off x="4199732" y="5826918"/>
            <a:ext cx="381000" cy="4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2" name="Elbow Connector 71"/>
          <p:cNvCxnSpPr>
            <a:stCxn id="18" idx="3"/>
            <a:endCxn id="63" idx="3"/>
          </p:cNvCxnSpPr>
          <p:nvPr/>
        </p:nvCxnSpPr>
        <p:spPr>
          <a:xfrm flipH="1">
            <a:off x="4845050" y="2133600"/>
            <a:ext cx="2709863" cy="4038600"/>
          </a:xfrm>
          <a:prstGeom prst="bentConnector3">
            <a:avLst>
              <a:gd name="adj1" fmla="val -24253"/>
            </a:avLst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Advantages of 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228600" y="2057400"/>
            <a:ext cx="93726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914400" lvl="1" indent="-4572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Indexing process is completely transparent to the user 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Automatically schedules itself to system inactivity periods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Supports well defined plug-in framework, to enhance its capabilities by 3</a:t>
            </a:r>
            <a:r>
              <a:rPr lang="en-US" sz="2400" baseline="30000" dirty="0">
                <a:latin typeface="+mn-lt"/>
              </a:rPr>
              <a:t>rd</a:t>
            </a:r>
            <a:r>
              <a:rPr lang="en-US" sz="2400" dirty="0">
                <a:latin typeface="+mn-lt"/>
              </a:rPr>
              <a:t> parties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2400" dirty="0">
                <a:latin typeface="+mn-lt"/>
              </a:rPr>
              <a:t>Less CPU(works with 1.6GHz ) and Memory (uses &lt; 30MB) consumption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Extendable Desktop Search 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2743200"/>
            <a:ext cx="4204997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b="1" dirty="0">
                <a:ln w="10541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Queries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Extendable Desktop Search 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2743200"/>
            <a:ext cx="4575996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b="1" dirty="0">
                <a:ln w="10541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Thank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Limitations of windows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2000250"/>
            <a:ext cx="8185150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3. Windows search cannot process commonly used compressed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formats like rar,tar,bz2,gz (it can handle only zip format)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151188"/>
            <a:ext cx="8921750" cy="830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4. It has no option for extending its capabilities with 3</a:t>
            </a:r>
            <a:r>
              <a:rPr lang="en-US" sz="2400" baseline="30000" dirty="0">
                <a:latin typeface="+mn-lt"/>
              </a:rPr>
              <a:t>rd</a:t>
            </a:r>
            <a:r>
              <a:rPr lang="en-US" sz="2400" dirty="0">
                <a:latin typeface="+mn-lt"/>
              </a:rPr>
              <a:t> party add-ons.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</a:t>
            </a:r>
            <a:r>
              <a:rPr lang="en-US" sz="2400" i="1" dirty="0">
                <a:latin typeface="+mn-lt"/>
              </a:rPr>
              <a:t>--- </a:t>
            </a:r>
            <a:r>
              <a:rPr lang="en-US" sz="2400" b="1" i="1" dirty="0">
                <a:latin typeface="+mn-lt"/>
              </a:rPr>
              <a:t>Absence of extensibility mechanism</a:t>
            </a:r>
            <a:r>
              <a:rPr lang="en-US" sz="2400" i="1" dirty="0">
                <a:latin typeface="+mn-lt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4210050"/>
            <a:ext cx="83058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5. Windows Search is based on traditional on demand file system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scanning mechanism, As a reason it is not usable if the size of 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 the hard disc is reasonably large.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Limitations of Google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914400"/>
            <a:ext cx="7747000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 algn="just">
              <a:buFontTx/>
              <a:buAutoNum type="arabicPeriod"/>
              <a:defRPr/>
            </a:pPr>
            <a:r>
              <a:rPr lang="en-US" sz="2400" dirty="0">
                <a:latin typeface="+mn-lt"/>
              </a:rPr>
              <a:t>No user interface for specifying </a:t>
            </a:r>
            <a:r>
              <a:rPr lang="en-US" sz="2400" b="1" i="1" dirty="0">
                <a:latin typeface="+mn-lt"/>
              </a:rPr>
              <a:t>content based search </a:t>
            </a:r>
            <a:r>
              <a:rPr lang="en-US" sz="2400" dirty="0">
                <a:latin typeface="+mn-lt"/>
              </a:rPr>
              <a:t>vs. </a:t>
            </a:r>
          </a:p>
          <a:p>
            <a:pPr marL="457200" indent="-457200" algn="just">
              <a:defRPr/>
            </a:pPr>
            <a:r>
              <a:rPr lang="en-US" sz="2400" dirty="0">
                <a:latin typeface="+mn-lt"/>
              </a:rPr>
              <a:t>       </a:t>
            </a:r>
            <a:r>
              <a:rPr lang="en-US" sz="2400" b="1" i="1" dirty="0">
                <a:latin typeface="+mn-lt"/>
              </a:rPr>
              <a:t>file name based search</a:t>
            </a:r>
          </a:p>
        </p:txBody>
      </p:sp>
      <p:pic>
        <p:nvPicPr>
          <p:cNvPr id="5124" name="Picture 2" descr="p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438400"/>
            <a:ext cx="6553200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Limitations of Google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525" y="1066800"/>
            <a:ext cx="8804275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2. It cannot handle queries like “</a:t>
            </a:r>
            <a:r>
              <a:rPr lang="en-US" sz="2400" i="1" dirty="0">
                <a:latin typeface="+mn-lt"/>
              </a:rPr>
              <a:t>all wav files starting with letter ‘b’ “</a:t>
            </a:r>
            <a:r>
              <a:rPr lang="en-US" sz="2400" dirty="0">
                <a:latin typeface="+mn-lt"/>
              </a:rPr>
              <a:t>.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To our surprise when we pose such a query it results no files. (even</a:t>
            </a:r>
          </a:p>
          <a:p>
            <a:pPr algn="just">
              <a:defRPr/>
            </a:pPr>
            <a:r>
              <a:rPr lang="en-US" sz="2400" dirty="0">
                <a:latin typeface="+mn-lt"/>
              </a:rPr>
              <a:t>    though there exists file with name </a:t>
            </a:r>
            <a:r>
              <a:rPr lang="en-US" sz="2400" i="1" dirty="0">
                <a:latin typeface="+mn-lt"/>
              </a:rPr>
              <a:t>‘blip.wav’ </a:t>
            </a:r>
            <a:r>
              <a:rPr lang="en-US" dirty="0">
                <a:latin typeface="+mn-lt"/>
              </a:rPr>
              <a:t>– in the above slide</a:t>
            </a:r>
            <a:r>
              <a:rPr lang="en-US" sz="2400" i="1" dirty="0">
                <a:latin typeface="+mn-lt"/>
              </a:rPr>
              <a:t>)</a:t>
            </a:r>
            <a:endParaRPr lang="en-US" sz="2400" dirty="0">
              <a:latin typeface="+mn-lt"/>
            </a:endParaRPr>
          </a:p>
        </p:txBody>
      </p:sp>
      <p:pic>
        <p:nvPicPr>
          <p:cNvPr id="6148" name="Picture 2" descr="p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819400"/>
            <a:ext cx="6553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42900" y="5638800"/>
            <a:ext cx="54848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3. It lacks support for </a:t>
            </a:r>
            <a:r>
              <a:rPr lang="en-US" sz="2400" b="1" i="1" dirty="0">
                <a:latin typeface="+mn-lt"/>
              </a:rPr>
              <a:t>Regular Expressions</a:t>
            </a:r>
            <a:r>
              <a:rPr lang="en-US" sz="2400" dirty="0">
                <a:latin typeface="+mn-lt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762000"/>
            <a:ext cx="88757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Extendable Desktop Search(EDS) Vs other desktop search applications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3400" y="1422400"/>
          <a:ext cx="8153400" cy="4445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76700"/>
                <a:gridCol w="1040859"/>
                <a:gridCol w="1648028"/>
                <a:gridCol w="1387813"/>
              </a:tblGrid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EDS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Windows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Google</a:t>
                      </a:r>
                      <a:endParaRPr lang="en-US" sz="2000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Querying Metadata attributes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Regular expression  support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Instantaneous Query Results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Extendable with new file parsers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Partial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Querying archive</a:t>
                      </a:r>
                      <a:r>
                        <a:rPr lang="en-US" sz="2000" baseline="0" dirty="0" smtClean="0"/>
                        <a:t> file contents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Partial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Windows</a:t>
                      </a:r>
                      <a:r>
                        <a:rPr lang="en-US" sz="2000" baseline="0" dirty="0" smtClean="0"/>
                        <a:t> Explorer Integration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Editing</a:t>
                      </a:r>
                      <a:r>
                        <a:rPr lang="en-US" sz="2000" baseline="0" dirty="0" smtClean="0"/>
                        <a:t> the tags of audio files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Query Emails from a pop3 server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Query based on Content vs. file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Partial</a:t>
                      </a:r>
                      <a:endParaRPr lang="en-US" sz="2000" dirty="0" smtClean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Partial</a:t>
                      </a:r>
                      <a:endParaRPr lang="en-US" sz="2000" dirty="0" smtClean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799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ffectLst>
                  <a:reflection blurRad="6350" stA="55000" endA="300" endPos="45500" dir="5400000" sy="-100000" algn="bl" rotWithShape="0"/>
                </a:effectLst>
              </a:rPr>
              <a:t>Extendable Desktop Search</a:t>
            </a:r>
            <a:endParaRPr lang="en-US" sz="24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900238"/>
            <a:ext cx="80708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1. To provide results instantaneously, we are going for </a:t>
            </a:r>
            <a:r>
              <a:rPr lang="en-US" sz="2400" b="1" i="1" dirty="0">
                <a:latin typeface="+mn-lt"/>
              </a:rPr>
              <a:t>Indexing</a:t>
            </a:r>
            <a:r>
              <a:rPr lang="en-US" sz="2400" i="1" dirty="0">
                <a:latin typeface="+mn-l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586038"/>
            <a:ext cx="7664450" cy="830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2.  Indexing is the process of parsing and storing the data to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facilitate fast and accurate </a:t>
            </a:r>
            <a:r>
              <a:rPr lang="en-US" sz="2400" b="1" i="1" dirty="0">
                <a:latin typeface="+mn-lt"/>
              </a:rPr>
              <a:t>information retrieval</a:t>
            </a:r>
            <a:r>
              <a:rPr lang="en-US" sz="2400" dirty="0">
                <a:latin typeface="+mn-lt"/>
              </a:rPr>
              <a:t>.</a:t>
            </a:r>
            <a:endParaRPr lang="en-US" sz="2400" i="1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3660775"/>
            <a:ext cx="80010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3.  It </a:t>
            </a:r>
            <a:r>
              <a:rPr lang="en-US" sz="2400" i="1" dirty="0">
                <a:latin typeface="+mn-lt"/>
              </a:rPr>
              <a:t>indexes </a:t>
            </a:r>
            <a:r>
              <a:rPr lang="en-US" sz="2400" dirty="0">
                <a:latin typeface="+mn-lt"/>
              </a:rPr>
              <a:t>the contents of documents like doc, pdf, etc and </a:t>
            </a:r>
          </a:p>
          <a:p>
            <a:pPr marL="342900" indent="-342900" algn="just">
              <a:defRPr/>
            </a:pPr>
            <a:r>
              <a:rPr lang="en-US" sz="2400" dirty="0">
                <a:latin typeface="+mn-lt"/>
              </a:rPr>
              <a:t>     metadata attributes of audio and video files.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4643438"/>
            <a:ext cx="63817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+mn-lt"/>
              </a:rPr>
              <a:t>4.  It Integrates seamlessly with windows explorer</a:t>
            </a:r>
            <a:endParaRPr lang="en-US" sz="2400" i="1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DF Parser Flowch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2433</TotalTime>
  <Words>1893</Words>
  <Application>Microsoft Office PowerPoint</Application>
  <PresentationFormat>On-screen Show (4:3)</PresentationFormat>
  <Paragraphs>413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Wingdings</vt:lpstr>
      <vt:lpstr>PDF Parser Flowchart</vt:lpstr>
      <vt:lpstr>Extendable Desktop Search </vt:lpstr>
      <vt:lpstr>Extendable Desktop Search </vt:lpstr>
      <vt:lpstr>Limitations of windows search</vt:lpstr>
      <vt:lpstr>Limitations of windows search</vt:lpstr>
      <vt:lpstr>Limitations of windows search</vt:lpstr>
      <vt:lpstr>Limitations of Google Desktop Search</vt:lpstr>
      <vt:lpstr>Limitations of Google Desktop Search</vt:lpstr>
      <vt:lpstr>Extendable Desktop Search</vt:lpstr>
      <vt:lpstr>Extendable Desktop Search</vt:lpstr>
      <vt:lpstr>Minimum Requirements for Extendable Desktop Search</vt:lpstr>
      <vt:lpstr>Design and Implementation of Extendable Desktop Search</vt:lpstr>
      <vt:lpstr>Software Modules in Extendable Desktop Search</vt:lpstr>
      <vt:lpstr>Slide 13</vt:lpstr>
      <vt:lpstr>Slide 14</vt:lpstr>
      <vt:lpstr>Software Modules in Extendable Desktop Search</vt:lpstr>
      <vt:lpstr>Software Modules in Extendable Desktop Search</vt:lpstr>
      <vt:lpstr>Software Modules in Extendable Desktop Search</vt:lpstr>
      <vt:lpstr>Software Modules in Extendable Desktop Search</vt:lpstr>
      <vt:lpstr>Software Modules in Extendable Desktop Search</vt:lpstr>
      <vt:lpstr>User Interface of Extendable Desktop Search</vt:lpstr>
      <vt:lpstr>User Interface of Extendable Desktop Search</vt:lpstr>
      <vt:lpstr>User Interface of Extendable Desktop Search</vt:lpstr>
      <vt:lpstr>User Interface of Extendable Desktop Search</vt:lpstr>
      <vt:lpstr>User Interface of Extendable Desktop Search</vt:lpstr>
      <vt:lpstr>User Interface of Extendable Desktop Search</vt:lpstr>
      <vt:lpstr>User Interface of Extendable Desktop Search</vt:lpstr>
      <vt:lpstr>Implementation of File System Crawler</vt:lpstr>
      <vt:lpstr>Flowchart of File System Crawler</vt:lpstr>
      <vt:lpstr>Implementation of File System Monitor</vt:lpstr>
      <vt:lpstr>Flowchart of File System Monitor</vt:lpstr>
      <vt:lpstr>Implementation of Indexer</vt:lpstr>
      <vt:lpstr>Flowchart of Indexer</vt:lpstr>
      <vt:lpstr>Implementation of Extendable Desktop Search</vt:lpstr>
      <vt:lpstr>Implementation of Extendable Desktop Search</vt:lpstr>
      <vt:lpstr>Implementation of Generic File Parser</vt:lpstr>
      <vt:lpstr>Implementation of Generic File Parser</vt:lpstr>
      <vt:lpstr>Implementation of Audio File Parser</vt:lpstr>
      <vt:lpstr>Implementation of Audio File Parser</vt:lpstr>
      <vt:lpstr>Class Diagram of PDF Parser(implementation of EDS parser interface)</vt:lpstr>
      <vt:lpstr>Flowchart of PDF Parser</vt:lpstr>
      <vt:lpstr>Class Diagram of Archive File Parser (implementation of EDS parser interface)</vt:lpstr>
      <vt:lpstr>Flowchart of Archive File Parser</vt:lpstr>
      <vt:lpstr>Advantages of Extendable Desktop Search</vt:lpstr>
      <vt:lpstr>Extendable Desktop Search </vt:lpstr>
      <vt:lpstr>Extendable Desktop Search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File Properties Parser</dc:title>
  <dc:creator>vineel</dc:creator>
  <cp:lastModifiedBy>Vineel Kumar Reddy Kovvuri</cp:lastModifiedBy>
  <cp:revision>304</cp:revision>
  <dcterms:created xsi:type="dcterms:W3CDTF">2008-02-24T04:44:19Z</dcterms:created>
  <dcterms:modified xsi:type="dcterms:W3CDTF">2011-01-07T08:47:57Z</dcterms:modified>
</cp:coreProperties>
</file>